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venir Next" panose="020B0503020202020204" pitchFamily="34" charset="0"/>
      <p:regular r:id="rId11"/>
      <p:bold r:id="rId12"/>
      <p:italic r:id="rId13"/>
      <p:boldItalic r:id="rId14"/>
    </p:embeddedFont>
    <p:embeddedFont>
      <p:font typeface="Avenir Next Italics" panose="020B0503020202020204" pitchFamily="34" charset="0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Century Gothic Paneuropean" panose="020B0502020202020204"/>
      <p:regular r:id="rId22"/>
    </p:embeddedFont>
    <p:embeddedFont>
      <p:font typeface="Century Gothic Paneuropean Bold" panose="020B0702020202020204" pitchFamily="34" charset="0"/>
      <p:regular r:id="rId23"/>
      <p:bold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4D48DF-9525-EF49-9CF3-888F6659EBB3}" v="10" dt="2026-04-21T15:00:44.0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 autoAdjust="0"/>
    <p:restoredTop sz="86344" autoAdjust="0"/>
  </p:normalViewPr>
  <p:slideViewPr>
    <p:cSldViewPr>
      <p:cViewPr varScale="1">
        <p:scale>
          <a:sx n="43" d="100"/>
          <a:sy n="43" d="100"/>
        </p:scale>
        <p:origin x="256" y="10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4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2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17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7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4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7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7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3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4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2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5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2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5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7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7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7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0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ers.umbc.edu/" TargetMode="External"/><Relationship Id="rId2" Type="http://schemas.openxmlformats.org/officeDocument/2006/relationships/hyperlink" Target="https://saph.umbc.edu/internships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0864" y="3112322"/>
            <a:ext cx="4405255" cy="4405255"/>
          </a:xfrm>
          <a:custGeom>
            <a:avLst/>
            <a:gdLst/>
            <a:ahLst/>
            <a:cxnLst/>
            <a:rect l="l" t="t" r="r" b="b"/>
            <a:pathLst>
              <a:path w="4405255" h="4405255">
                <a:moveTo>
                  <a:pt x="0" y="0"/>
                </a:moveTo>
                <a:lnTo>
                  <a:pt x="4405256" y="0"/>
                </a:lnTo>
                <a:lnTo>
                  <a:pt x="4405256" y="4405256"/>
                </a:lnTo>
                <a:lnTo>
                  <a:pt x="0" y="4405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44D0D246-121C-710A-6E0B-DBCF938389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34200" y="3924300"/>
            <a:ext cx="9932909" cy="30469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Public Health Internship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>
            <a:spLocks noGrp="1"/>
          </p:cNvSpPr>
          <p:nvPr>
            <p:ph type="title" idx="4294967295"/>
          </p:nvPr>
        </p:nvSpPr>
        <p:spPr>
          <a:xfrm>
            <a:off x="1028700" y="172402"/>
            <a:ext cx="15090219" cy="1288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1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Am I eligible for an internship?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657269"/>
            <a:ext cx="12017573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PBHL Major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2.50 or higher cumulative GPA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C or better in PBHL 300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90 credits completed- PBHL 470, 75 credits completed- PBHL 471</a:t>
            </a:r>
          </a:p>
          <a:p>
            <a:pPr algn="l">
              <a:lnSpc>
                <a:spcPts val="3600"/>
              </a:lnSpc>
            </a:pPr>
            <a:endParaRPr lang="en-US" sz="3000" dirty="0">
              <a:solidFill>
                <a:srgbClr val="FFFFFF"/>
              </a:solidFill>
              <a:latin typeface="Avenir Next"/>
              <a:ea typeface="Avenir Next"/>
              <a:cs typeface="Avenir Next"/>
              <a:sym typeface="Avenir Nex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3845621"/>
            <a:ext cx="15090219" cy="1288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6399" dirty="0"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I’m Not Eligible, What Should I Do?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5329616"/>
            <a:ext cx="16113919" cy="458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i="1" dirty="0">
                <a:latin typeface="Avenir Next Italics"/>
                <a:ea typeface="Avenir Next Italics"/>
                <a:cs typeface="Avenir Next Italics"/>
                <a:sym typeface="Avenir Next Italics"/>
              </a:rPr>
              <a:t>PBHL Major-</a:t>
            </a: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 Minors can also intern! Register for PRAC 098 with the Career Center for transcript notation. Consider an internship with fewer hours.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i="1" dirty="0">
                <a:latin typeface="Avenir Next Italics"/>
                <a:ea typeface="Avenir Next Italics"/>
                <a:cs typeface="Avenir Next Italics"/>
                <a:sym typeface="Avenir Next Italics"/>
              </a:rPr>
              <a:t>2.50 or higher cumulative GPA- </a:t>
            </a: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Continue to improve your GPA! Meet with the Office of Academic Advising for assistance.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i="1" dirty="0">
                <a:latin typeface="Avenir Next Italics"/>
                <a:ea typeface="Avenir Next Italics"/>
                <a:cs typeface="Avenir Next Italics"/>
                <a:sym typeface="Avenir Next Italics"/>
              </a:rPr>
              <a:t>C or better in PBHL 300-</a:t>
            </a: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 Complete PBHL 300! If you are currently taking PBHL 300 you can register for PBHL 470/471 in the next semester.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i="1" dirty="0">
                <a:latin typeface="Avenir Next Italics"/>
                <a:ea typeface="Avenir Next Italics"/>
                <a:cs typeface="Avenir Next Italics"/>
                <a:sym typeface="Avenir Next Italics"/>
              </a:rPr>
              <a:t>90 credits completed- PBHL 470, 75 credits completed- PBHL 471- </a:t>
            </a:r>
            <a:r>
              <a:rPr lang="en-US" sz="3000" dirty="0">
                <a:latin typeface="Avenir Next"/>
                <a:ea typeface="Avenir Next"/>
                <a:cs typeface="Avenir Next"/>
                <a:sym typeface="Avenir Next"/>
              </a:rPr>
              <a:t>Like the Minors, consider an internship (possibly with fewer hours) and a transcript notation, and complete the required internship in a future semester. Or wait!</a:t>
            </a:r>
          </a:p>
          <a:p>
            <a:pPr algn="l">
              <a:lnSpc>
                <a:spcPts val="3600"/>
              </a:lnSpc>
            </a:pPr>
            <a:endParaRPr lang="en-US" sz="3000" dirty="0">
              <a:solidFill>
                <a:srgbClr val="FFFFFF"/>
              </a:solidFill>
              <a:latin typeface="Avenir Next"/>
              <a:ea typeface="Avenir Next"/>
              <a:cs typeface="Avenir Next"/>
              <a:sym typeface="Avenir Nex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028700" y="495358"/>
            <a:ext cx="16230600" cy="22282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89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Which Internships Fulfill the PBHL Requirements?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89356"/>
            <a:ext cx="15067572" cy="36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Public Health internships must be: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Professional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Non-clinical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Supervised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Project-based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Completed Hours (208 or 104)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Public Health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UMBC Legal Compliant (follow labor laws and meet UMBC requirements)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1028700" y="759609"/>
            <a:ext cx="13924207" cy="9101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5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Where Can I Find an Internship?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314575"/>
            <a:ext cx="14939010" cy="502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External Internships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Most students apply for and secure an internship on their own 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Resources for finding internships include 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PBHL Internship resources on the SAPH website </a:t>
            </a:r>
            <a:r>
              <a:rPr lang="en-US" sz="3000" u="sng" dirty="0"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2" tooltip="https://saph.umbc.edu/internship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https://saph.umbc.edu/internships/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UMBC Career Center </a:t>
            </a:r>
            <a:r>
              <a:rPr lang="en-US" sz="3000" u="sng" dirty="0"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3" tooltip="https://careers.umbc.ed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https://careers.umbc.edu/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LinkedIn or other internet search</a:t>
            </a:r>
          </a:p>
          <a:p>
            <a:pPr marL="542925" lvl="1" indent="-271462"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3600"/>
              </a:lnSpc>
            </a:pP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Internal Internships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Students can apply for positions with internal partners. See the information on the PBHL Internship website </a:t>
            </a:r>
            <a:r>
              <a:rPr lang="en-US" sz="3000" u="sng" dirty="0">
                <a:latin typeface="Century Gothic Paneuropean"/>
                <a:ea typeface="Century Gothic Paneuropean"/>
                <a:cs typeface="Century Gothic Paneuropean"/>
                <a:sym typeface="Century Gothic Paneuropean"/>
                <a:hlinkClick r:id="rId2" tooltip="https://saph.umbc.edu/internship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https://saph.umbc.edu/internships/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>
            <a:spLocks noGrp="1"/>
          </p:cNvSpPr>
          <p:nvPr>
            <p:ph type="title" idx="4294967295"/>
          </p:nvPr>
        </p:nvSpPr>
        <p:spPr>
          <a:xfrm>
            <a:off x="1028700" y="552450"/>
            <a:ext cx="16077781" cy="9101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5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How Does the Internship Work?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4046" y="1866900"/>
            <a:ext cx="16487088" cy="8229600"/>
          </a:xfrm>
          <a:prstGeom prst="rect">
            <a:avLst/>
          </a:prstGeom>
          <a:noFill/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PBHL 470 (6 credits)</a:t>
            </a:r>
          </a:p>
          <a:p>
            <a:pPr marL="647700" lvl="1" indent="-323850" algn="l">
              <a:lnSpc>
                <a:spcPts val="3600"/>
              </a:lnSpc>
              <a:buAutoNum type="arabicPeriod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Approximately 16 hours per week  </a:t>
            </a:r>
          </a:p>
          <a:p>
            <a:pPr marL="647700" lvl="1" indent="-323850" algn="l">
              <a:lnSpc>
                <a:spcPts val="3600"/>
              </a:lnSpc>
              <a:buAutoNum type="arabicPeriod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Total of 208 hours per semester</a:t>
            </a:r>
          </a:p>
          <a:p>
            <a:pPr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PBHL 471 (3 credits)</a:t>
            </a:r>
          </a:p>
          <a:p>
            <a:pPr marL="647700" lvl="1" indent="-323850" algn="l">
              <a:lnSpc>
                <a:spcPts val="3600"/>
              </a:lnSpc>
              <a:buAutoNum type="arabicPeriod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Approximately 8 hours a week.</a:t>
            </a:r>
          </a:p>
          <a:p>
            <a:pPr marL="647700" lvl="1" indent="-323850" algn="l">
              <a:lnSpc>
                <a:spcPts val="3600"/>
              </a:lnSpc>
              <a:buAutoNum type="arabicPeriod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Total of 104 hours per semester</a:t>
            </a:r>
          </a:p>
          <a:p>
            <a:pPr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Schedules are negotiated with the preceptor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Hours begin the first day on site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Hours are not earned if the agency is closed (snow days, holidays, etc.)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Hours must be completed during the semester the student is registered for PBHL 470/471</a:t>
            </a:r>
          </a:p>
          <a:p>
            <a:pPr marL="542925" lvl="1" indent="-27146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Students present final posters during SAPH End of Semester event</a:t>
            </a:r>
          </a:p>
          <a:p>
            <a:pPr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Some sites may ask that you begin before the first day of the semester. A small overlap in semesters may be permissible but check with the Internship Coordinator to verify.</a:t>
            </a:r>
          </a:p>
          <a:p>
            <a:pPr algn="l">
              <a:lnSpc>
                <a:spcPts val="3600"/>
              </a:lnSpc>
            </a:pPr>
            <a:endParaRPr lang="en-US" sz="3000" dirty="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>
            <a:spLocks noGrp="1"/>
          </p:cNvSpPr>
          <p:nvPr>
            <p:ph type="title" idx="4294967295"/>
          </p:nvPr>
        </p:nvSpPr>
        <p:spPr>
          <a:xfrm>
            <a:off x="1028700" y="608457"/>
            <a:ext cx="13695350" cy="90716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9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What Should I do to Prepare?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515618"/>
            <a:ext cx="15928983" cy="685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endParaRPr dirty="0"/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Resume guidelines:</a:t>
            </a:r>
          </a:p>
          <a:p>
            <a:pPr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42926" lvl="1" indent="-271463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The primary purpose of the resume is to introduce yourself to potential future preceptors.</a:t>
            </a:r>
          </a:p>
          <a:p>
            <a:pPr marL="542926" lvl="1" indent="-271463"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42926" lvl="1" indent="-271463" algn="l">
              <a:lnSpc>
                <a:spcPts val="3600"/>
              </a:lnSpc>
              <a:buFont typeface="Arial"/>
              <a:buChar char="•"/>
            </a:pP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Resumes must be well-written and free of grammar, punctuation, and spelling errors</a:t>
            </a: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 </a:t>
            </a:r>
          </a:p>
          <a:p>
            <a:pPr marL="542926" lvl="1" indent="-271463"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42926" lvl="1" indent="-271463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Utilize the Career Center workshops to prepare your resume, practice interview skills, and write cover letters.</a:t>
            </a:r>
          </a:p>
          <a:p>
            <a:pPr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42926" lvl="1" indent="-271463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Internal applications also require a </a:t>
            </a: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Cover Letter</a:t>
            </a: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 The Career Center offers assistance.</a:t>
            </a:r>
          </a:p>
          <a:p>
            <a:pPr algn="l">
              <a:lnSpc>
                <a:spcPts val="3600"/>
              </a:lnSpc>
            </a:pPr>
            <a:endParaRPr lang="en-US" sz="3000" dirty="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>
            <a:spLocks noGrp="1"/>
          </p:cNvSpPr>
          <p:nvPr>
            <p:ph type="title" idx="4294967295"/>
          </p:nvPr>
        </p:nvSpPr>
        <p:spPr>
          <a:xfrm>
            <a:off x="1028700" y="543855"/>
            <a:ext cx="13695350" cy="9746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5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More Resume Tips	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" y="1828800"/>
            <a:ext cx="16614048" cy="731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The average review is 15-30 seconds, and may only be an AI review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Resumes should be one page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Margins should be no more than one inch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Do not use fancy fonts, use no more than two font styles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Fonts should be 11 or 12 point 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Use consistent formatting for headings and dates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Do not use sentence or paragraph formatting. Edit down!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Limit use of abbreviations 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Do not lie, exaggerate or use clichés (i.e., “out of the box thinker”)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Put your actual GPA if 3.00 or greater only; do not round up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Leave out personal information 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Do not list references 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Do not include anything about high school unless it was extraordinary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Include a Cover Letter if it is required OR optional. Discuss how you can contribute to the mission of the organization.</a:t>
            </a:r>
          </a:p>
          <a:p>
            <a:pPr marL="647703" lvl="1" indent="-323852" algn="l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PROOFREAD YOUR RESUME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028700" y="608457"/>
            <a:ext cx="13695350" cy="90716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9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How do I register for PBHL 470?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835183"/>
            <a:ext cx="15979288" cy="784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l">
              <a:lnSpc>
                <a:spcPts val="3449"/>
              </a:lnSpc>
              <a:buAutoNum type="arabicPeriod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When you have accepted an internship email Professor Birger with:</a:t>
            </a:r>
          </a:p>
          <a:p>
            <a:pPr algn="l">
              <a:lnSpc>
                <a:spcPts val="3449"/>
              </a:lnSpc>
            </a:pPr>
            <a:endParaRPr lang="en-US" sz="2999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47697" lvl="1" indent="-323848" algn="l">
              <a:lnSpc>
                <a:spcPts val="3449"/>
              </a:lnSpc>
              <a:buFont typeface="Arial"/>
              <a:buChar char="•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Name of the internship site</a:t>
            </a:r>
          </a:p>
          <a:p>
            <a:pPr marL="647697" lvl="1" indent="-323848" algn="l">
              <a:lnSpc>
                <a:spcPts val="3449"/>
              </a:lnSpc>
              <a:buFont typeface="Arial"/>
              <a:buChar char="•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Name of the internship preceptor</a:t>
            </a:r>
          </a:p>
          <a:p>
            <a:pPr marL="647697" lvl="1" indent="-323848" algn="l">
              <a:lnSpc>
                <a:spcPts val="3449"/>
              </a:lnSpc>
              <a:buFont typeface="Arial"/>
              <a:buChar char="•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Email of the internship preceptor</a:t>
            </a:r>
          </a:p>
          <a:p>
            <a:pPr marL="647697" lvl="1" indent="-323848" algn="l">
              <a:lnSpc>
                <a:spcPts val="3449"/>
              </a:lnSpc>
              <a:buFont typeface="Arial"/>
              <a:buChar char="•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Any offer letter, email verification, </a:t>
            </a:r>
            <a:r>
              <a:rPr lang="en-US" sz="2999" dirty="0" err="1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etc</a:t>
            </a: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confirming the internship offer</a:t>
            </a:r>
          </a:p>
          <a:p>
            <a:pPr algn="l">
              <a:lnSpc>
                <a:spcPts val="3449"/>
              </a:lnSpc>
            </a:pPr>
            <a:endParaRPr lang="en-US" sz="2999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47697" lvl="1" indent="-323848" algn="l">
              <a:lnSpc>
                <a:spcPts val="3449"/>
              </a:lnSpc>
              <a:buAutoNum type="arabicPeriod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You will be given permission to register for PBHL 470 or 471</a:t>
            </a:r>
          </a:p>
          <a:p>
            <a:pPr algn="l">
              <a:lnSpc>
                <a:spcPts val="3449"/>
              </a:lnSpc>
            </a:pPr>
            <a:endParaRPr lang="en-US" sz="2999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47697" lvl="1" indent="-323848" algn="l">
              <a:lnSpc>
                <a:spcPts val="3449"/>
              </a:lnSpc>
              <a:buAutoNum type="arabicPeriod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UMBC Legal will generate an internship agreement (MOU) if required. If the site has their own MOU, UMBC Legal can work with their documents.</a:t>
            </a:r>
          </a:p>
          <a:p>
            <a:pPr algn="l">
              <a:lnSpc>
                <a:spcPts val="3449"/>
              </a:lnSpc>
            </a:pPr>
            <a:endParaRPr lang="en-US" sz="2999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47697" lvl="1" indent="-323848" algn="l">
              <a:lnSpc>
                <a:spcPts val="3449"/>
              </a:lnSpc>
              <a:buAutoNum type="arabicPeriod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Contact Jeremiah Sawyer from the UMBC Career Center for permission to register for PRAC 098. This is a no credit, no cost class that provides UMBC oversight of the internship. The State will issue liability insurance.</a:t>
            </a:r>
          </a:p>
          <a:p>
            <a:pPr algn="l">
              <a:lnSpc>
                <a:spcPts val="3449"/>
              </a:lnSpc>
            </a:pPr>
            <a:endParaRPr lang="en-US" sz="2999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47697" lvl="1" indent="-323848" algn="l">
              <a:lnSpc>
                <a:spcPts val="3449"/>
              </a:lnSpc>
              <a:buAutoNum type="arabicPeriod"/>
            </a:pP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Ms. Cox will generate an internship contract at the start of the semester. Develop learning goals with your preceptor and sign the </a:t>
            </a:r>
            <a:r>
              <a:rPr lang="en-US" sz="2999" dirty="0" err="1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DocuSign</a:t>
            </a:r>
            <a:r>
              <a:rPr lang="en-US" sz="2999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1D1D329A-C426-97CF-3745-D36DA8596A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495300"/>
            <a:ext cx="9105900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Application Deadline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1819698"/>
            <a:ext cx="16411039" cy="6400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Internal</a:t>
            </a: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Internship application deadlines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   </a:t>
            </a: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Spring: November 1</a:t>
            </a:r>
          </a:p>
          <a:p>
            <a:pPr algn="l">
              <a:lnSpc>
                <a:spcPts val="3600"/>
              </a:lnSpc>
            </a:pP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   Summer: April 1</a:t>
            </a:r>
          </a:p>
          <a:p>
            <a:pPr algn="l">
              <a:lnSpc>
                <a:spcPts val="3600"/>
              </a:lnSpc>
            </a:pP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   Fall: May 1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All application materials must be submitted by these dates.</a:t>
            </a:r>
          </a:p>
          <a:p>
            <a:pPr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3600"/>
              </a:lnSpc>
            </a:pPr>
            <a:r>
              <a:rPr lang="en-US" sz="30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External</a:t>
            </a: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internships must be verified before the first day of class for the applicable semester to ensure timely registration for PBHL 470/471</a:t>
            </a:r>
          </a:p>
          <a:p>
            <a:pPr algn="l">
              <a:lnSpc>
                <a:spcPts val="3600"/>
              </a:lnSpc>
            </a:pPr>
            <a:endParaRPr lang="en-US" sz="3000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Further Questions?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Contact: 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Katie Birger at </a:t>
            </a:r>
            <a:r>
              <a:rPr lang="en-US" sz="3000" dirty="0" err="1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katie.birger@umbc.edu</a:t>
            </a: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or 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Melissa Cox at mrose4@umbc.edu</a:t>
            </a:r>
          </a:p>
          <a:p>
            <a:pPr algn="l">
              <a:lnSpc>
                <a:spcPts val="3600"/>
              </a:lnSpc>
            </a:pPr>
            <a:endParaRPr lang="en-US" sz="3000" dirty="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</TotalTime>
  <Words>867</Words>
  <Application>Microsoft Macintosh PowerPoint</Application>
  <PresentationFormat>Custom</PresentationFormat>
  <Paragraphs>101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Calibri Light</vt:lpstr>
      <vt:lpstr>Avenir Next</vt:lpstr>
      <vt:lpstr>Century Gothic Paneuropean Bold</vt:lpstr>
      <vt:lpstr>Century Gothic</vt:lpstr>
      <vt:lpstr>Calibri</vt:lpstr>
      <vt:lpstr>Arial</vt:lpstr>
      <vt:lpstr>Avenir Next Italics</vt:lpstr>
      <vt:lpstr>Century Gothic Paneuropean</vt:lpstr>
      <vt:lpstr>Office 2013 - 2022 Theme</vt:lpstr>
      <vt:lpstr>Public Health Internship</vt:lpstr>
      <vt:lpstr>Am I eligible for an internship?</vt:lpstr>
      <vt:lpstr>Which Internships Fulfill the PBHL Requirements?</vt:lpstr>
      <vt:lpstr>Where Can I Find an Internship?</vt:lpstr>
      <vt:lpstr>How Does the Internship Work?</vt:lpstr>
      <vt:lpstr>What Should I do to Prepare?</vt:lpstr>
      <vt:lpstr>More Resume Tips </vt:lpstr>
      <vt:lpstr>How do I register for PBHL 470?</vt:lpstr>
      <vt:lpstr>Application Deadline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PBHL Internship Orientation</dc:title>
  <cp:lastModifiedBy>Katie Birger</cp:lastModifiedBy>
  <cp:revision>3</cp:revision>
  <dcterms:created xsi:type="dcterms:W3CDTF">2006-08-16T00:00:00Z</dcterms:created>
  <dcterms:modified xsi:type="dcterms:W3CDTF">2026-09-17T15:25:08Z</dcterms:modified>
  <dc:identifier>DAG9qnjm70w</dc:identifier>
</cp:coreProperties>
</file>