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7" r:id="rId2"/>
    <p:sldId id="278" r:id="rId3"/>
    <p:sldId id="288" r:id="rId4"/>
    <p:sldId id="287" r:id="rId5"/>
    <p:sldId id="279" r:id="rId6"/>
    <p:sldId id="272" r:id="rId7"/>
    <p:sldId id="281" r:id="rId8"/>
    <p:sldId id="27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FB38DD-92B6-42F9-92DA-293E892F656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1EFA136F-4DCE-42C3-9D7B-5A92068CF0C8}">
      <dgm:prSet/>
      <dgm:spPr/>
      <dgm:t>
        <a:bodyPr/>
        <a:lstStyle/>
        <a:p>
          <a:r>
            <a:rPr lang="en-US"/>
            <a:t>The average review is 15-30 seconds</a:t>
          </a:r>
        </a:p>
      </dgm:t>
    </dgm:pt>
    <dgm:pt modelId="{87ADE8AC-ACE0-4276-93D3-DEDCF63B1DEC}" type="parTrans" cxnId="{31B11744-FADD-4D8F-A0BB-7F0045C95CD0}">
      <dgm:prSet/>
      <dgm:spPr/>
      <dgm:t>
        <a:bodyPr/>
        <a:lstStyle/>
        <a:p>
          <a:endParaRPr lang="en-US"/>
        </a:p>
      </dgm:t>
    </dgm:pt>
    <dgm:pt modelId="{3194859A-8071-41AA-97B8-247D0EE85928}" type="sibTrans" cxnId="{31B11744-FADD-4D8F-A0BB-7F0045C95CD0}">
      <dgm:prSet/>
      <dgm:spPr/>
      <dgm:t>
        <a:bodyPr/>
        <a:lstStyle/>
        <a:p>
          <a:endParaRPr lang="en-US"/>
        </a:p>
      </dgm:t>
    </dgm:pt>
    <dgm:pt modelId="{F00D7741-6A59-4FFC-9011-4BE56BDF9F70}">
      <dgm:prSet/>
      <dgm:spPr/>
      <dgm:t>
        <a:bodyPr/>
        <a:lstStyle/>
        <a:p>
          <a:r>
            <a:rPr lang="en-US" dirty="0"/>
            <a:t>Resume should be one page</a:t>
          </a:r>
        </a:p>
      </dgm:t>
    </dgm:pt>
    <dgm:pt modelId="{44A933CE-6A1D-441B-B1AC-5BCB45F75D7A}" type="parTrans" cxnId="{2085D60D-1709-4CE6-A3C9-FF595FB6EB4B}">
      <dgm:prSet/>
      <dgm:spPr/>
      <dgm:t>
        <a:bodyPr/>
        <a:lstStyle/>
        <a:p>
          <a:endParaRPr lang="en-US"/>
        </a:p>
      </dgm:t>
    </dgm:pt>
    <dgm:pt modelId="{E0BAAA19-0060-4E57-9109-5916BE2C29F4}" type="sibTrans" cxnId="{2085D60D-1709-4CE6-A3C9-FF595FB6EB4B}">
      <dgm:prSet/>
      <dgm:spPr/>
      <dgm:t>
        <a:bodyPr/>
        <a:lstStyle/>
        <a:p>
          <a:endParaRPr lang="en-US"/>
        </a:p>
      </dgm:t>
    </dgm:pt>
    <dgm:pt modelId="{FE94926F-AB8A-4CCE-89EC-4EE74D0C90EC}">
      <dgm:prSet/>
      <dgm:spPr/>
      <dgm:t>
        <a:bodyPr/>
        <a:lstStyle/>
        <a:p>
          <a:r>
            <a:rPr lang="en-US"/>
            <a:t>Margins should be no more than one inch</a:t>
          </a:r>
        </a:p>
      </dgm:t>
    </dgm:pt>
    <dgm:pt modelId="{75DF113A-FE02-4251-AAAE-A313DB89861F}" type="parTrans" cxnId="{B098A33F-7EEE-4F2C-965A-BF430E9EBDE6}">
      <dgm:prSet/>
      <dgm:spPr/>
      <dgm:t>
        <a:bodyPr/>
        <a:lstStyle/>
        <a:p>
          <a:endParaRPr lang="en-US"/>
        </a:p>
      </dgm:t>
    </dgm:pt>
    <dgm:pt modelId="{60E33DA3-0B2D-436F-ACDF-7E74850C6190}" type="sibTrans" cxnId="{B098A33F-7EEE-4F2C-965A-BF430E9EBDE6}">
      <dgm:prSet/>
      <dgm:spPr/>
      <dgm:t>
        <a:bodyPr/>
        <a:lstStyle/>
        <a:p>
          <a:endParaRPr lang="en-US"/>
        </a:p>
      </dgm:t>
    </dgm:pt>
    <dgm:pt modelId="{161ACB29-1318-4FE2-940E-D86F8A00439C}">
      <dgm:prSet/>
      <dgm:spPr/>
      <dgm:t>
        <a:bodyPr/>
        <a:lstStyle/>
        <a:p>
          <a:r>
            <a:rPr lang="en-US"/>
            <a:t>Do not use fancy fonts; fonts should be 12 point if possible and preferably a serif font like Times New Roman</a:t>
          </a:r>
        </a:p>
      </dgm:t>
    </dgm:pt>
    <dgm:pt modelId="{B4F1EC83-7E44-433C-992F-B60D4D86DEC0}" type="parTrans" cxnId="{C1177E07-3CF8-4984-A46E-257546554506}">
      <dgm:prSet/>
      <dgm:spPr/>
      <dgm:t>
        <a:bodyPr/>
        <a:lstStyle/>
        <a:p>
          <a:endParaRPr lang="en-US"/>
        </a:p>
      </dgm:t>
    </dgm:pt>
    <dgm:pt modelId="{35417FA3-D472-41AA-8668-0F199355C54D}" type="sibTrans" cxnId="{C1177E07-3CF8-4984-A46E-257546554506}">
      <dgm:prSet/>
      <dgm:spPr/>
      <dgm:t>
        <a:bodyPr/>
        <a:lstStyle/>
        <a:p>
          <a:endParaRPr lang="en-US"/>
        </a:p>
      </dgm:t>
    </dgm:pt>
    <dgm:pt modelId="{E6960ADC-2C24-48FC-8B2A-5FB1AD7D58FB}">
      <dgm:prSet/>
      <dgm:spPr/>
      <dgm:t>
        <a:bodyPr/>
        <a:lstStyle/>
        <a:p>
          <a:r>
            <a:rPr lang="en-US"/>
            <a:t>Use consistent formatting for headings and dates</a:t>
          </a:r>
        </a:p>
      </dgm:t>
    </dgm:pt>
    <dgm:pt modelId="{B4E6C88A-996F-4FD8-B86D-5AB5C2728647}" type="parTrans" cxnId="{3485D08A-E362-4F21-B212-B88E545E6583}">
      <dgm:prSet/>
      <dgm:spPr/>
      <dgm:t>
        <a:bodyPr/>
        <a:lstStyle/>
        <a:p>
          <a:endParaRPr lang="en-US"/>
        </a:p>
      </dgm:t>
    </dgm:pt>
    <dgm:pt modelId="{84487653-6EB5-4AD6-8FE5-4893FE9757AE}" type="sibTrans" cxnId="{3485D08A-E362-4F21-B212-B88E545E6583}">
      <dgm:prSet/>
      <dgm:spPr/>
      <dgm:t>
        <a:bodyPr/>
        <a:lstStyle/>
        <a:p>
          <a:endParaRPr lang="en-US"/>
        </a:p>
      </dgm:t>
    </dgm:pt>
    <dgm:pt modelId="{900C53F1-67FE-439B-9529-F395D014D1D6}">
      <dgm:prSet/>
      <dgm:spPr/>
      <dgm:t>
        <a:bodyPr/>
        <a:lstStyle/>
        <a:p>
          <a:r>
            <a:rPr lang="en-US"/>
            <a:t>Do not use sentence or paragraph formatting</a:t>
          </a:r>
        </a:p>
      </dgm:t>
    </dgm:pt>
    <dgm:pt modelId="{FF9B7AFF-28EA-4B26-B427-24C8A484CA4A}" type="parTrans" cxnId="{2FD4750B-D00D-4B92-84DD-E3840B9A524B}">
      <dgm:prSet/>
      <dgm:spPr/>
      <dgm:t>
        <a:bodyPr/>
        <a:lstStyle/>
        <a:p>
          <a:endParaRPr lang="en-US"/>
        </a:p>
      </dgm:t>
    </dgm:pt>
    <dgm:pt modelId="{E311109B-ACF8-4CB1-A6F6-4A5A2E0CEF28}" type="sibTrans" cxnId="{2FD4750B-D00D-4B92-84DD-E3840B9A524B}">
      <dgm:prSet/>
      <dgm:spPr/>
      <dgm:t>
        <a:bodyPr/>
        <a:lstStyle/>
        <a:p>
          <a:endParaRPr lang="en-US"/>
        </a:p>
      </dgm:t>
    </dgm:pt>
    <dgm:pt modelId="{0D31C8E9-3A5F-4B01-AB4C-4B3449BCF605}">
      <dgm:prSet/>
      <dgm:spPr/>
      <dgm:t>
        <a:bodyPr/>
        <a:lstStyle/>
        <a:p>
          <a:r>
            <a:rPr lang="en-US"/>
            <a:t>Limit use of abbreviations </a:t>
          </a:r>
        </a:p>
      </dgm:t>
    </dgm:pt>
    <dgm:pt modelId="{753C7661-3BCD-4F97-A74E-8148962BD38D}" type="parTrans" cxnId="{D247DECE-8C2B-4930-A7D0-AE874C86D82A}">
      <dgm:prSet/>
      <dgm:spPr/>
      <dgm:t>
        <a:bodyPr/>
        <a:lstStyle/>
        <a:p>
          <a:endParaRPr lang="en-US"/>
        </a:p>
      </dgm:t>
    </dgm:pt>
    <dgm:pt modelId="{DBDE17F8-5435-47DF-80C6-F58518F9E291}" type="sibTrans" cxnId="{D247DECE-8C2B-4930-A7D0-AE874C86D82A}">
      <dgm:prSet/>
      <dgm:spPr/>
      <dgm:t>
        <a:bodyPr/>
        <a:lstStyle/>
        <a:p>
          <a:endParaRPr lang="en-US"/>
        </a:p>
      </dgm:t>
    </dgm:pt>
    <dgm:pt modelId="{F249668B-2681-4F8D-B305-8FC867C01E93}">
      <dgm:prSet/>
      <dgm:spPr/>
      <dgm:t>
        <a:bodyPr/>
        <a:lstStyle/>
        <a:p>
          <a:r>
            <a:rPr lang="en-US"/>
            <a:t>Do not lie, exaggerate or use clichés (i.e., “out of the box thinker”)</a:t>
          </a:r>
        </a:p>
      </dgm:t>
    </dgm:pt>
    <dgm:pt modelId="{3947903A-86D8-438C-B6DF-9CD53AC18A17}" type="parTrans" cxnId="{57EA8B59-0BA2-42FA-B214-26162B10E358}">
      <dgm:prSet/>
      <dgm:spPr/>
      <dgm:t>
        <a:bodyPr/>
        <a:lstStyle/>
        <a:p>
          <a:endParaRPr lang="en-US"/>
        </a:p>
      </dgm:t>
    </dgm:pt>
    <dgm:pt modelId="{3F266C4A-FA35-4D94-9709-446E36523C98}" type="sibTrans" cxnId="{57EA8B59-0BA2-42FA-B214-26162B10E358}">
      <dgm:prSet/>
      <dgm:spPr/>
      <dgm:t>
        <a:bodyPr/>
        <a:lstStyle/>
        <a:p>
          <a:endParaRPr lang="en-US"/>
        </a:p>
      </dgm:t>
    </dgm:pt>
    <dgm:pt modelId="{FA75BAFC-0E8C-4BB7-A177-5407ECFE712E}">
      <dgm:prSet/>
      <dgm:spPr/>
      <dgm:t>
        <a:bodyPr/>
        <a:lstStyle/>
        <a:p>
          <a:r>
            <a:rPr lang="en-US"/>
            <a:t>Put your actual GPA if 3.0 or greater only; do not round up</a:t>
          </a:r>
        </a:p>
      </dgm:t>
    </dgm:pt>
    <dgm:pt modelId="{D05EEC3F-162C-4997-8268-62C700D696DC}" type="parTrans" cxnId="{C4972850-004E-4AB4-AEFD-F1C48A8646CB}">
      <dgm:prSet/>
      <dgm:spPr/>
      <dgm:t>
        <a:bodyPr/>
        <a:lstStyle/>
        <a:p>
          <a:endParaRPr lang="en-US"/>
        </a:p>
      </dgm:t>
    </dgm:pt>
    <dgm:pt modelId="{C0E91AF1-668C-472B-B221-388310ED318B}" type="sibTrans" cxnId="{C4972850-004E-4AB4-AEFD-F1C48A8646CB}">
      <dgm:prSet/>
      <dgm:spPr/>
      <dgm:t>
        <a:bodyPr/>
        <a:lstStyle/>
        <a:p>
          <a:endParaRPr lang="en-US"/>
        </a:p>
      </dgm:t>
    </dgm:pt>
    <dgm:pt modelId="{CB2D4689-BC85-4FA2-9D3B-478EDE33BCA6}">
      <dgm:prSet/>
      <dgm:spPr/>
      <dgm:t>
        <a:bodyPr/>
        <a:lstStyle/>
        <a:p>
          <a:r>
            <a:rPr lang="en-US"/>
            <a:t>Leave out personal information </a:t>
          </a:r>
        </a:p>
      </dgm:t>
    </dgm:pt>
    <dgm:pt modelId="{9628CCDF-E3A8-4F75-A2B3-D39248D8B8F2}" type="parTrans" cxnId="{BFB7122F-5696-4273-984B-1BA5DF0E44BA}">
      <dgm:prSet/>
      <dgm:spPr/>
      <dgm:t>
        <a:bodyPr/>
        <a:lstStyle/>
        <a:p>
          <a:endParaRPr lang="en-US"/>
        </a:p>
      </dgm:t>
    </dgm:pt>
    <dgm:pt modelId="{3580D87C-7DCF-4271-B506-FD5AE18C9E93}" type="sibTrans" cxnId="{BFB7122F-5696-4273-984B-1BA5DF0E44BA}">
      <dgm:prSet/>
      <dgm:spPr/>
      <dgm:t>
        <a:bodyPr/>
        <a:lstStyle/>
        <a:p>
          <a:endParaRPr lang="en-US"/>
        </a:p>
      </dgm:t>
    </dgm:pt>
    <dgm:pt modelId="{31A23694-0D4D-4C38-B550-7C21BB69CDC6}">
      <dgm:prSet/>
      <dgm:spPr/>
      <dgm:t>
        <a:bodyPr/>
        <a:lstStyle/>
        <a:p>
          <a:r>
            <a:rPr lang="en-US"/>
            <a:t>Do not list references </a:t>
          </a:r>
        </a:p>
      </dgm:t>
    </dgm:pt>
    <dgm:pt modelId="{107A7DAA-D41E-4721-AD15-F2FAADF1837E}" type="parTrans" cxnId="{05F0AB9B-0E9F-462E-9B0E-44CBDA4ACA85}">
      <dgm:prSet/>
      <dgm:spPr/>
      <dgm:t>
        <a:bodyPr/>
        <a:lstStyle/>
        <a:p>
          <a:endParaRPr lang="en-US"/>
        </a:p>
      </dgm:t>
    </dgm:pt>
    <dgm:pt modelId="{B0C35F41-0979-443B-976D-3887FD22A984}" type="sibTrans" cxnId="{05F0AB9B-0E9F-462E-9B0E-44CBDA4ACA85}">
      <dgm:prSet/>
      <dgm:spPr/>
      <dgm:t>
        <a:bodyPr/>
        <a:lstStyle/>
        <a:p>
          <a:endParaRPr lang="en-US"/>
        </a:p>
      </dgm:t>
    </dgm:pt>
    <dgm:pt modelId="{77779796-473A-4E19-973F-6BFBA95BB77C}">
      <dgm:prSet/>
      <dgm:spPr/>
      <dgm:t>
        <a:bodyPr/>
        <a:lstStyle/>
        <a:p>
          <a:r>
            <a:rPr lang="en-US"/>
            <a:t>Do not include anything about high school information unless it was extraordinary</a:t>
          </a:r>
        </a:p>
      </dgm:t>
    </dgm:pt>
    <dgm:pt modelId="{0D09001B-D3BF-444C-8ECA-794D6F3668B7}" type="parTrans" cxnId="{2B552186-213A-478B-9050-3E4C58A8E50A}">
      <dgm:prSet/>
      <dgm:spPr/>
      <dgm:t>
        <a:bodyPr/>
        <a:lstStyle/>
        <a:p>
          <a:endParaRPr lang="en-US"/>
        </a:p>
      </dgm:t>
    </dgm:pt>
    <dgm:pt modelId="{E948755F-CBA8-499A-B5C5-8ECD9A139BCF}" type="sibTrans" cxnId="{2B552186-213A-478B-9050-3E4C58A8E50A}">
      <dgm:prSet/>
      <dgm:spPr/>
      <dgm:t>
        <a:bodyPr/>
        <a:lstStyle/>
        <a:p>
          <a:endParaRPr lang="en-US"/>
        </a:p>
      </dgm:t>
    </dgm:pt>
    <dgm:pt modelId="{38BE8444-0CB9-47FF-BD09-06A95AA2C364}">
      <dgm:prSet/>
      <dgm:spPr/>
      <dgm:t>
        <a:bodyPr/>
        <a:lstStyle/>
        <a:p>
          <a:r>
            <a:rPr lang="en-US" b="1"/>
            <a:t>PROOFREAD YOUR RESUME</a:t>
          </a:r>
          <a:endParaRPr lang="en-US"/>
        </a:p>
      </dgm:t>
    </dgm:pt>
    <dgm:pt modelId="{0D035E83-451A-4C3D-84B4-866FB6B772BF}" type="parTrans" cxnId="{5FFC5C1F-72F6-47B4-8DE9-812DD4B48E14}">
      <dgm:prSet/>
      <dgm:spPr/>
      <dgm:t>
        <a:bodyPr/>
        <a:lstStyle/>
        <a:p>
          <a:endParaRPr lang="en-US"/>
        </a:p>
      </dgm:t>
    </dgm:pt>
    <dgm:pt modelId="{60B2AE95-75A6-4D47-819C-A7AB52C42F24}" type="sibTrans" cxnId="{5FFC5C1F-72F6-47B4-8DE9-812DD4B48E14}">
      <dgm:prSet/>
      <dgm:spPr/>
      <dgm:t>
        <a:bodyPr/>
        <a:lstStyle/>
        <a:p>
          <a:endParaRPr lang="en-US"/>
        </a:p>
      </dgm:t>
    </dgm:pt>
    <dgm:pt modelId="{5BC78406-601B-4B79-90C0-D28B2E79395B}" type="pres">
      <dgm:prSet presAssocID="{C4FB38DD-92B6-42F9-92DA-293E892F6567}" presName="diagram" presStyleCnt="0">
        <dgm:presLayoutVars>
          <dgm:dir/>
          <dgm:resizeHandles val="exact"/>
        </dgm:presLayoutVars>
      </dgm:prSet>
      <dgm:spPr/>
    </dgm:pt>
    <dgm:pt modelId="{732A6ED4-A5C4-4C2D-ACEC-0B50D590E481}" type="pres">
      <dgm:prSet presAssocID="{1EFA136F-4DCE-42C3-9D7B-5A92068CF0C8}" presName="node" presStyleLbl="node1" presStyleIdx="0" presStyleCnt="13">
        <dgm:presLayoutVars>
          <dgm:bulletEnabled val="1"/>
        </dgm:presLayoutVars>
      </dgm:prSet>
      <dgm:spPr/>
    </dgm:pt>
    <dgm:pt modelId="{C8DE9EE0-C082-4E40-A70A-3ED5300863D2}" type="pres">
      <dgm:prSet presAssocID="{3194859A-8071-41AA-97B8-247D0EE85928}" presName="sibTrans" presStyleCnt="0"/>
      <dgm:spPr/>
    </dgm:pt>
    <dgm:pt modelId="{79F8D3D4-4DC3-4165-9006-320774520782}" type="pres">
      <dgm:prSet presAssocID="{F00D7741-6A59-4FFC-9011-4BE56BDF9F70}" presName="node" presStyleLbl="node1" presStyleIdx="1" presStyleCnt="13">
        <dgm:presLayoutVars>
          <dgm:bulletEnabled val="1"/>
        </dgm:presLayoutVars>
      </dgm:prSet>
      <dgm:spPr/>
    </dgm:pt>
    <dgm:pt modelId="{1FB08765-923B-4B4F-A4A4-4E9044F0A51B}" type="pres">
      <dgm:prSet presAssocID="{E0BAAA19-0060-4E57-9109-5916BE2C29F4}" presName="sibTrans" presStyleCnt="0"/>
      <dgm:spPr/>
    </dgm:pt>
    <dgm:pt modelId="{93500A94-D033-4B1F-81E4-E7D23F00B016}" type="pres">
      <dgm:prSet presAssocID="{FE94926F-AB8A-4CCE-89EC-4EE74D0C90EC}" presName="node" presStyleLbl="node1" presStyleIdx="2" presStyleCnt="13">
        <dgm:presLayoutVars>
          <dgm:bulletEnabled val="1"/>
        </dgm:presLayoutVars>
      </dgm:prSet>
      <dgm:spPr/>
    </dgm:pt>
    <dgm:pt modelId="{ABA59582-0DFF-468A-BE22-142F1E266482}" type="pres">
      <dgm:prSet presAssocID="{60E33DA3-0B2D-436F-ACDF-7E74850C6190}" presName="sibTrans" presStyleCnt="0"/>
      <dgm:spPr/>
    </dgm:pt>
    <dgm:pt modelId="{CFD09AE0-635B-4C3F-9ECB-6C1EAF6DF580}" type="pres">
      <dgm:prSet presAssocID="{161ACB29-1318-4FE2-940E-D86F8A00439C}" presName="node" presStyleLbl="node1" presStyleIdx="3" presStyleCnt="13">
        <dgm:presLayoutVars>
          <dgm:bulletEnabled val="1"/>
        </dgm:presLayoutVars>
      </dgm:prSet>
      <dgm:spPr/>
    </dgm:pt>
    <dgm:pt modelId="{AB7E52B8-DF05-4F7E-8AA2-42A1A7EB0F04}" type="pres">
      <dgm:prSet presAssocID="{35417FA3-D472-41AA-8668-0F199355C54D}" presName="sibTrans" presStyleCnt="0"/>
      <dgm:spPr/>
    </dgm:pt>
    <dgm:pt modelId="{CFBF0399-F887-4E25-A654-10566062B402}" type="pres">
      <dgm:prSet presAssocID="{E6960ADC-2C24-48FC-8B2A-5FB1AD7D58FB}" presName="node" presStyleLbl="node1" presStyleIdx="4" presStyleCnt="13">
        <dgm:presLayoutVars>
          <dgm:bulletEnabled val="1"/>
        </dgm:presLayoutVars>
      </dgm:prSet>
      <dgm:spPr/>
    </dgm:pt>
    <dgm:pt modelId="{468229AD-DF9D-4D24-8E42-3541A9EF2F2F}" type="pres">
      <dgm:prSet presAssocID="{84487653-6EB5-4AD6-8FE5-4893FE9757AE}" presName="sibTrans" presStyleCnt="0"/>
      <dgm:spPr/>
    </dgm:pt>
    <dgm:pt modelId="{65AC00DC-CADA-49C2-A88F-0798A0FF4601}" type="pres">
      <dgm:prSet presAssocID="{900C53F1-67FE-439B-9529-F395D014D1D6}" presName="node" presStyleLbl="node1" presStyleIdx="5" presStyleCnt="13">
        <dgm:presLayoutVars>
          <dgm:bulletEnabled val="1"/>
        </dgm:presLayoutVars>
      </dgm:prSet>
      <dgm:spPr/>
    </dgm:pt>
    <dgm:pt modelId="{A67AABA5-5C01-45A9-9B6F-9B7F381F08C2}" type="pres">
      <dgm:prSet presAssocID="{E311109B-ACF8-4CB1-A6F6-4A5A2E0CEF28}" presName="sibTrans" presStyleCnt="0"/>
      <dgm:spPr/>
    </dgm:pt>
    <dgm:pt modelId="{5A9ED0FB-3446-4337-8A99-7375221C11DE}" type="pres">
      <dgm:prSet presAssocID="{0D31C8E9-3A5F-4B01-AB4C-4B3449BCF605}" presName="node" presStyleLbl="node1" presStyleIdx="6" presStyleCnt="13">
        <dgm:presLayoutVars>
          <dgm:bulletEnabled val="1"/>
        </dgm:presLayoutVars>
      </dgm:prSet>
      <dgm:spPr/>
    </dgm:pt>
    <dgm:pt modelId="{AEDB03F6-7890-48B5-B5E5-40D1119EE01F}" type="pres">
      <dgm:prSet presAssocID="{DBDE17F8-5435-47DF-80C6-F58518F9E291}" presName="sibTrans" presStyleCnt="0"/>
      <dgm:spPr/>
    </dgm:pt>
    <dgm:pt modelId="{5858F795-DB3B-4D4D-9122-52EC3E84A03A}" type="pres">
      <dgm:prSet presAssocID="{F249668B-2681-4F8D-B305-8FC867C01E93}" presName="node" presStyleLbl="node1" presStyleIdx="7" presStyleCnt="13">
        <dgm:presLayoutVars>
          <dgm:bulletEnabled val="1"/>
        </dgm:presLayoutVars>
      </dgm:prSet>
      <dgm:spPr/>
    </dgm:pt>
    <dgm:pt modelId="{EEE9B62B-6472-48A7-9205-2B5E2AE65862}" type="pres">
      <dgm:prSet presAssocID="{3F266C4A-FA35-4D94-9709-446E36523C98}" presName="sibTrans" presStyleCnt="0"/>
      <dgm:spPr/>
    </dgm:pt>
    <dgm:pt modelId="{20DB7E2D-A7A6-4B57-9CD5-227A25026672}" type="pres">
      <dgm:prSet presAssocID="{FA75BAFC-0E8C-4BB7-A177-5407ECFE712E}" presName="node" presStyleLbl="node1" presStyleIdx="8" presStyleCnt="13">
        <dgm:presLayoutVars>
          <dgm:bulletEnabled val="1"/>
        </dgm:presLayoutVars>
      </dgm:prSet>
      <dgm:spPr/>
    </dgm:pt>
    <dgm:pt modelId="{2980A98B-E3A1-4F80-B6FE-4F4169DE20D2}" type="pres">
      <dgm:prSet presAssocID="{C0E91AF1-668C-472B-B221-388310ED318B}" presName="sibTrans" presStyleCnt="0"/>
      <dgm:spPr/>
    </dgm:pt>
    <dgm:pt modelId="{86B2A9F1-C7F5-456D-9628-5C699743DE20}" type="pres">
      <dgm:prSet presAssocID="{CB2D4689-BC85-4FA2-9D3B-478EDE33BCA6}" presName="node" presStyleLbl="node1" presStyleIdx="9" presStyleCnt="13">
        <dgm:presLayoutVars>
          <dgm:bulletEnabled val="1"/>
        </dgm:presLayoutVars>
      </dgm:prSet>
      <dgm:spPr/>
    </dgm:pt>
    <dgm:pt modelId="{E91E5357-0315-494A-9E90-66D6F0E5C694}" type="pres">
      <dgm:prSet presAssocID="{3580D87C-7DCF-4271-B506-FD5AE18C9E93}" presName="sibTrans" presStyleCnt="0"/>
      <dgm:spPr/>
    </dgm:pt>
    <dgm:pt modelId="{C6C32CB9-1A50-4588-881D-AEB6FD26EA64}" type="pres">
      <dgm:prSet presAssocID="{31A23694-0D4D-4C38-B550-7C21BB69CDC6}" presName="node" presStyleLbl="node1" presStyleIdx="10" presStyleCnt="13">
        <dgm:presLayoutVars>
          <dgm:bulletEnabled val="1"/>
        </dgm:presLayoutVars>
      </dgm:prSet>
      <dgm:spPr/>
    </dgm:pt>
    <dgm:pt modelId="{88E4311A-650A-4207-935A-4D52C5C53337}" type="pres">
      <dgm:prSet presAssocID="{B0C35F41-0979-443B-976D-3887FD22A984}" presName="sibTrans" presStyleCnt="0"/>
      <dgm:spPr/>
    </dgm:pt>
    <dgm:pt modelId="{4C5A9994-34D3-4F5D-8F7F-B02EAAB3876C}" type="pres">
      <dgm:prSet presAssocID="{77779796-473A-4E19-973F-6BFBA95BB77C}" presName="node" presStyleLbl="node1" presStyleIdx="11" presStyleCnt="13">
        <dgm:presLayoutVars>
          <dgm:bulletEnabled val="1"/>
        </dgm:presLayoutVars>
      </dgm:prSet>
      <dgm:spPr/>
    </dgm:pt>
    <dgm:pt modelId="{D3DC617C-D53A-4451-8778-7C2BF2BA51B5}" type="pres">
      <dgm:prSet presAssocID="{E948755F-CBA8-499A-B5C5-8ECD9A139BCF}" presName="sibTrans" presStyleCnt="0"/>
      <dgm:spPr/>
    </dgm:pt>
    <dgm:pt modelId="{9311A5E7-C3DB-4D4C-BC30-2679DDC93243}" type="pres">
      <dgm:prSet presAssocID="{38BE8444-0CB9-47FF-BD09-06A95AA2C364}" presName="node" presStyleLbl="node1" presStyleIdx="12" presStyleCnt="13">
        <dgm:presLayoutVars>
          <dgm:bulletEnabled val="1"/>
        </dgm:presLayoutVars>
      </dgm:prSet>
      <dgm:spPr/>
    </dgm:pt>
  </dgm:ptLst>
  <dgm:cxnLst>
    <dgm:cxn modelId="{2BADB001-C3C1-421F-8DCF-8A87B3CF6792}" type="presOf" srcId="{F249668B-2681-4F8D-B305-8FC867C01E93}" destId="{5858F795-DB3B-4D4D-9122-52EC3E84A03A}" srcOrd="0" destOrd="0" presId="urn:microsoft.com/office/officeart/2005/8/layout/default"/>
    <dgm:cxn modelId="{3D48F303-7814-4538-A544-CA135E5F8D32}" type="presOf" srcId="{C4FB38DD-92B6-42F9-92DA-293E892F6567}" destId="{5BC78406-601B-4B79-90C0-D28B2E79395B}" srcOrd="0" destOrd="0" presId="urn:microsoft.com/office/officeart/2005/8/layout/default"/>
    <dgm:cxn modelId="{A9D5C105-ADFF-40F4-8791-5024C5CADB99}" type="presOf" srcId="{31A23694-0D4D-4C38-B550-7C21BB69CDC6}" destId="{C6C32CB9-1A50-4588-881D-AEB6FD26EA64}" srcOrd="0" destOrd="0" presId="urn:microsoft.com/office/officeart/2005/8/layout/default"/>
    <dgm:cxn modelId="{C1177E07-3CF8-4984-A46E-257546554506}" srcId="{C4FB38DD-92B6-42F9-92DA-293E892F6567}" destId="{161ACB29-1318-4FE2-940E-D86F8A00439C}" srcOrd="3" destOrd="0" parTransId="{B4F1EC83-7E44-433C-992F-B60D4D86DEC0}" sibTransId="{35417FA3-D472-41AA-8668-0F199355C54D}"/>
    <dgm:cxn modelId="{D5C72908-F61D-471B-BA90-484FA6250FE1}" type="presOf" srcId="{F00D7741-6A59-4FFC-9011-4BE56BDF9F70}" destId="{79F8D3D4-4DC3-4165-9006-320774520782}" srcOrd="0" destOrd="0" presId="urn:microsoft.com/office/officeart/2005/8/layout/default"/>
    <dgm:cxn modelId="{2FD4750B-D00D-4B92-84DD-E3840B9A524B}" srcId="{C4FB38DD-92B6-42F9-92DA-293E892F6567}" destId="{900C53F1-67FE-439B-9529-F395D014D1D6}" srcOrd="5" destOrd="0" parTransId="{FF9B7AFF-28EA-4B26-B427-24C8A484CA4A}" sibTransId="{E311109B-ACF8-4CB1-A6F6-4A5A2E0CEF28}"/>
    <dgm:cxn modelId="{2085D60D-1709-4CE6-A3C9-FF595FB6EB4B}" srcId="{C4FB38DD-92B6-42F9-92DA-293E892F6567}" destId="{F00D7741-6A59-4FFC-9011-4BE56BDF9F70}" srcOrd="1" destOrd="0" parTransId="{44A933CE-6A1D-441B-B1AC-5BCB45F75D7A}" sibTransId="{E0BAAA19-0060-4E57-9109-5916BE2C29F4}"/>
    <dgm:cxn modelId="{0E77F010-B9D5-4895-9A03-4332245875E7}" type="presOf" srcId="{FA75BAFC-0E8C-4BB7-A177-5407ECFE712E}" destId="{20DB7E2D-A7A6-4B57-9CD5-227A25026672}" srcOrd="0" destOrd="0" presId="urn:microsoft.com/office/officeart/2005/8/layout/default"/>
    <dgm:cxn modelId="{0BDE9019-CF21-496F-861E-458B39A12845}" type="presOf" srcId="{900C53F1-67FE-439B-9529-F395D014D1D6}" destId="{65AC00DC-CADA-49C2-A88F-0798A0FF4601}" srcOrd="0" destOrd="0" presId="urn:microsoft.com/office/officeart/2005/8/layout/default"/>
    <dgm:cxn modelId="{5FFC5C1F-72F6-47B4-8DE9-812DD4B48E14}" srcId="{C4FB38DD-92B6-42F9-92DA-293E892F6567}" destId="{38BE8444-0CB9-47FF-BD09-06A95AA2C364}" srcOrd="12" destOrd="0" parTransId="{0D035E83-451A-4C3D-84B4-866FB6B772BF}" sibTransId="{60B2AE95-75A6-4D47-819C-A7AB52C42F24}"/>
    <dgm:cxn modelId="{EFD5BD23-6439-4AA0-9668-6EE42C4FACED}" type="presOf" srcId="{1EFA136F-4DCE-42C3-9D7B-5A92068CF0C8}" destId="{732A6ED4-A5C4-4C2D-ACEC-0B50D590E481}" srcOrd="0" destOrd="0" presId="urn:microsoft.com/office/officeart/2005/8/layout/default"/>
    <dgm:cxn modelId="{BFB7122F-5696-4273-984B-1BA5DF0E44BA}" srcId="{C4FB38DD-92B6-42F9-92DA-293E892F6567}" destId="{CB2D4689-BC85-4FA2-9D3B-478EDE33BCA6}" srcOrd="9" destOrd="0" parTransId="{9628CCDF-E3A8-4F75-A2B3-D39248D8B8F2}" sibTransId="{3580D87C-7DCF-4271-B506-FD5AE18C9E93}"/>
    <dgm:cxn modelId="{C20EA032-82F4-4420-A935-525CBBAE477B}" type="presOf" srcId="{FE94926F-AB8A-4CCE-89EC-4EE74D0C90EC}" destId="{93500A94-D033-4B1F-81E4-E7D23F00B016}" srcOrd="0" destOrd="0" presId="urn:microsoft.com/office/officeart/2005/8/layout/default"/>
    <dgm:cxn modelId="{B098A33F-7EEE-4F2C-965A-BF430E9EBDE6}" srcId="{C4FB38DD-92B6-42F9-92DA-293E892F6567}" destId="{FE94926F-AB8A-4CCE-89EC-4EE74D0C90EC}" srcOrd="2" destOrd="0" parTransId="{75DF113A-FE02-4251-AAAE-A313DB89861F}" sibTransId="{60E33DA3-0B2D-436F-ACDF-7E74850C6190}"/>
    <dgm:cxn modelId="{6E01165F-E91B-46E9-A2DC-4CE43FE3B38C}" type="presOf" srcId="{0D31C8E9-3A5F-4B01-AB4C-4B3449BCF605}" destId="{5A9ED0FB-3446-4337-8A99-7375221C11DE}" srcOrd="0" destOrd="0" presId="urn:microsoft.com/office/officeart/2005/8/layout/default"/>
    <dgm:cxn modelId="{31B11744-FADD-4D8F-A0BB-7F0045C95CD0}" srcId="{C4FB38DD-92B6-42F9-92DA-293E892F6567}" destId="{1EFA136F-4DCE-42C3-9D7B-5A92068CF0C8}" srcOrd="0" destOrd="0" parTransId="{87ADE8AC-ACE0-4276-93D3-DEDCF63B1DEC}" sibTransId="{3194859A-8071-41AA-97B8-247D0EE85928}"/>
    <dgm:cxn modelId="{9454B466-5334-4D28-9AC0-C430BE22B794}" type="presOf" srcId="{CB2D4689-BC85-4FA2-9D3B-478EDE33BCA6}" destId="{86B2A9F1-C7F5-456D-9628-5C699743DE20}" srcOrd="0" destOrd="0" presId="urn:microsoft.com/office/officeart/2005/8/layout/default"/>
    <dgm:cxn modelId="{A135296E-282B-4312-B07B-3E9A1E2A98D5}" type="presOf" srcId="{77779796-473A-4E19-973F-6BFBA95BB77C}" destId="{4C5A9994-34D3-4F5D-8F7F-B02EAAB3876C}" srcOrd="0" destOrd="0" presId="urn:microsoft.com/office/officeart/2005/8/layout/default"/>
    <dgm:cxn modelId="{C4972850-004E-4AB4-AEFD-F1C48A8646CB}" srcId="{C4FB38DD-92B6-42F9-92DA-293E892F6567}" destId="{FA75BAFC-0E8C-4BB7-A177-5407ECFE712E}" srcOrd="8" destOrd="0" parTransId="{D05EEC3F-162C-4997-8268-62C700D696DC}" sibTransId="{C0E91AF1-668C-472B-B221-388310ED318B}"/>
    <dgm:cxn modelId="{D48DD976-AEAC-4884-B7F9-F2691FF980AD}" type="presOf" srcId="{E6960ADC-2C24-48FC-8B2A-5FB1AD7D58FB}" destId="{CFBF0399-F887-4E25-A654-10566062B402}" srcOrd="0" destOrd="0" presId="urn:microsoft.com/office/officeart/2005/8/layout/default"/>
    <dgm:cxn modelId="{57EA8B59-0BA2-42FA-B214-26162B10E358}" srcId="{C4FB38DD-92B6-42F9-92DA-293E892F6567}" destId="{F249668B-2681-4F8D-B305-8FC867C01E93}" srcOrd="7" destOrd="0" parTransId="{3947903A-86D8-438C-B6DF-9CD53AC18A17}" sibTransId="{3F266C4A-FA35-4D94-9709-446E36523C98}"/>
    <dgm:cxn modelId="{2B552186-213A-478B-9050-3E4C58A8E50A}" srcId="{C4FB38DD-92B6-42F9-92DA-293E892F6567}" destId="{77779796-473A-4E19-973F-6BFBA95BB77C}" srcOrd="11" destOrd="0" parTransId="{0D09001B-D3BF-444C-8ECA-794D6F3668B7}" sibTransId="{E948755F-CBA8-499A-B5C5-8ECD9A139BCF}"/>
    <dgm:cxn modelId="{3485D08A-E362-4F21-B212-B88E545E6583}" srcId="{C4FB38DD-92B6-42F9-92DA-293E892F6567}" destId="{E6960ADC-2C24-48FC-8B2A-5FB1AD7D58FB}" srcOrd="4" destOrd="0" parTransId="{B4E6C88A-996F-4FD8-B86D-5AB5C2728647}" sibTransId="{84487653-6EB5-4AD6-8FE5-4893FE9757AE}"/>
    <dgm:cxn modelId="{05F0AB9B-0E9F-462E-9B0E-44CBDA4ACA85}" srcId="{C4FB38DD-92B6-42F9-92DA-293E892F6567}" destId="{31A23694-0D4D-4C38-B550-7C21BB69CDC6}" srcOrd="10" destOrd="0" parTransId="{107A7DAA-D41E-4721-AD15-F2FAADF1837E}" sibTransId="{B0C35F41-0979-443B-976D-3887FD22A984}"/>
    <dgm:cxn modelId="{B218EEBD-F6F0-4CA6-8742-D1571B647299}" type="presOf" srcId="{38BE8444-0CB9-47FF-BD09-06A95AA2C364}" destId="{9311A5E7-C3DB-4D4C-BC30-2679DDC93243}" srcOrd="0" destOrd="0" presId="urn:microsoft.com/office/officeart/2005/8/layout/default"/>
    <dgm:cxn modelId="{D247DECE-8C2B-4930-A7D0-AE874C86D82A}" srcId="{C4FB38DD-92B6-42F9-92DA-293E892F6567}" destId="{0D31C8E9-3A5F-4B01-AB4C-4B3449BCF605}" srcOrd="6" destOrd="0" parTransId="{753C7661-3BCD-4F97-A74E-8148962BD38D}" sibTransId="{DBDE17F8-5435-47DF-80C6-F58518F9E291}"/>
    <dgm:cxn modelId="{388206E5-6A5E-416E-B055-28C822B2C0B1}" type="presOf" srcId="{161ACB29-1318-4FE2-940E-D86F8A00439C}" destId="{CFD09AE0-635B-4C3F-9ECB-6C1EAF6DF580}" srcOrd="0" destOrd="0" presId="urn:microsoft.com/office/officeart/2005/8/layout/default"/>
    <dgm:cxn modelId="{3A2FEE3B-2278-42FC-A56F-ECDBE3F83B92}" type="presParOf" srcId="{5BC78406-601B-4B79-90C0-D28B2E79395B}" destId="{732A6ED4-A5C4-4C2D-ACEC-0B50D590E481}" srcOrd="0" destOrd="0" presId="urn:microsoft.com/office/officeart/2005/8/layout/default"/>
    <dgm:cxn modelId="{066D92F5-CFFE-4C02-88A7-0EFF38671140}" type="presParOf" srcId="{5BC78406-601B-4B79-90C0-D28B2E79395B}" destId="{C8DE9EE0-C082-4E40-A70A-3ED5300863D2}" srcOrd="1" destOrd="0" presId="urn:microsoft.com/office/officeart/2005/8/layout/default"/>
    <dgm:cxn modelId="{C94F520C-B587-4ABB-9E62-52AD6849FAC3}" type="presParOf" srcId="{5BC78406-601B-4B79-90C0-D28B2E79395B}" destId="{79F8D3D4-4DC3-4165-9006-320774520782}" srcOrd="2" destOrd="0" presId="urn:microsoft.com/office/officeart/2005/8/layout/default"/>
    <dgm:cxn modelId="{8A6D0B09-239A-40AD-B42B-E610453301D5}" type="presParOf" srcId="{5BC78406-601B-4B79-90C0-D28B2E79395B}" destId="{1FB08765-923B-4B4F-A4A4-4E9044F0A51B}" srcOrd="3" destOrd="0" presId="urn:microsoft.com/office/officeart/2005/8/layout/default"/>
    <dgm:cxn modelId="{5BD3C1EC-FABF-4533-8E4B-90712A456BCD}" type="presParOf" srcId="{5BC78406-601B-4B79-90C0-D28B2E79395B}" destId="{93500A94-D033-4B1F-81E4-E7D23F00B016}" srcOrd="4" destOrd="0" presId="urn:microsoft.com/office/officeart/2005/8/layout/default"/>
    <dgm:cxn modelId="{67A0B60D-F377-4528-B8D6-265626A4C228}" type="presParOf" srcId="{5BC78406-601B-4B79-90C0-D28B2E79395B}" destId="{ABA59582-0DFF-468A-BE22-142F1E266482}" srcOrd="5" destOrd="0" presId="urn:microsoft.com/office/officeart/2005/8/layout/default"/>
    <dgm:cxn modelId="{0F5287D7-6856-43B9-83D8-508D14AAD798}" type="presParOf" srcId="{5BC78406-601B-4B79-90C0-D28B2E79395B}" destId="{CFD09AE0-635B-4C3F-9ECB-6C1EAF6DF580}" srcOrd="6" destOrd="0" presId="urn:microsoft.com/office/officeart/2005/8/layout/default"/>
    <dgm:cxn modelId="{524E777B-9A99-43DB-B51D-2EA1C699BA78}" type="presParOf" srcId="{5BC78406-601B-4B79-90C0-D28B2E79395B}" destId="{AB7E52B8-DF05-4F7E-8AA2-42A1A7EB0F04}" srcOrd="7" destOrd="0" presId="urn:microsoft.com/office/officeart/2005/8/layout/default"/>
    <dgm:cxn modelId="{40AAC64D-4421-4D15-88BD-908794E108F2}" type="presParOf" srcId="{5BC78406-601B-4B79-90C0-D28B2E79395B}" destId="{CFBF0399-F887-4E25-A654-10566062B402}" srcOrd="8" destOrd="0" presId="urn:microsoft.com/office/officeart/2005/8/layout/default"/>
    <dgm:cxn modelId="{3EBDC096-7F20-4CDE-B42C-2CD0A861F80B}" type="presParOf" srcId="{5BC78406-601B-4B79-90C0-D28B2E79395B}" destId="{468229AD-DF9D-4D24-8E42-3541A9EF2F2F}" srcOrd="9" destOrd="0" presId="urn:microsoft.com/office/officeart/2005/8/layout/default"/>
    <dgm:cxn modelId="{C3B9421B-844D-47F4-83B9-A0FFFF220DF3}" type="presParOf" srcId="{5BC78406-601B-4B79-90C0-D28B2E79395B}" destId="{65AC00DC-CADA-49C2-A88F-0798A0FF4601}" srcOrd="10" destOrd="0" presId="urn:microsoft.com/office/officeart/2005/8/layout/default"/>
    <dgm:cxn modelId="{2A062157-CBA9-45F2-A1F0-BF4F0895F70B}" type="presParOf" srcId="{5BC78406-601B-4B79-90C0-D28B2E79395B}" destId="{A67AABA5-5C01-45A9-9B6F-9B7F381F08C2}" srcOrd="11" destOrd="0" presId="urn:microsoft.com/office/officeart/2005/8/layout/default"/>
    <dgm:cxn modelId="{04F9C352-7B84-409C-9284-BD1DFFFCF008}" type="presParOf" srcId="{5BC78406-601B-4B79-90C0-D28B2E79395B}" destId="{5A9ED0FB-3446-4337-8A99-7375221C11DE}" srcOrd="12" destOrd="0" presId="urn:microsoft.com/office/officeart/2005/8/layout/default"/>
    <dgm:cxn modelId="{84DE16B4-0AE5-4F61-8483-BD989EEB17B9}" type="presParOf" srcId="{5BC78406-601B-4B79-90C0-D28B2E79395B}" destId="{AEDB03F6-7890-48B5-B5E5-40D1119EE01F}" srcOrd="13" destOrd="0" presId="urn:microsoft.com/office/officeart/2005/8/layout/default"/>
    <dgm:cxn modelId="{EAC24913-C7C1-475B-B6B6-C6D897D7C66F}" type="presParOf" srcId="{5BC78406-601B-4B79-90C0-D28B2E79395B}" destId="{5858F795-DB3B-4D4D-9122-52EC3E84A03A}" srcOrd="14" destOrd="0" presId="urn:microsoft.com/office/officeart/2005/8/layout/default"/>
    <dgm:cxn modelId="{76F8AC2C-452C-446D-BF31-E2E23EFA5CFA}" type="presParOf" srcId="{5BC78406-601B-4B79-90C0-D28B2E79395B}" destId="{EEE9B62B-6472-48A7-9205-2B5E2AE65862}" srcOrd="15" destOrd="0" presId="urn:microsoft.com/office/officeart/2005/8/layout/default"/>
    <dgm:cxn modelId="{AC52143F-3FB2-437E-BB73-D315D112B5A3}" type="presParOf" srcId="{5BC78406-601B-4B79-90C0-D28B2E79395B}" destId="{20DB7E2D-A7A6-4B57-9CD5-227A25026672}" srcOrd="16" destOrd="0" presId="urn:microsoft.com/office/officeart/2005/8/layout/default"/>
    <dgm:cxn modelId="{A9C62A56-F65A-46C0-8E63-F9A1CB73977A}" type="presParOf" srcId="{5BC78406-601B-4B79-90C0-D28B2E79395B}" destId="{2980A98B-E3A1-4F80-B6FE-4F4169DE20D2}" srcOrd="17" destOrd="0" presId="urn:microsoft.com/office/officeart/2005/8/layout/default"/>
    <dgm:cxn modelId="{E0B7C57A-3FAA-47D8-9189-3B5D08CF3F26}" type="presParOf" srcId="{5BC78406-601B-4B79-90C0-D28B2E79395B}" destId="{86B2A9F1-C7F5-456D-9628-5C699743DE20}" srcOrd="18" destOrd="0" presId="urn:microsoft.com/office/officeart/2005/8/layout/default"/>
    <dgm:cxn modelId="{FB60044F-92DF-4E41-B9A9-60D69DBAED9B}" type="presParOf" srcId="{5BC78406-601B-4B79-90C0-D28B2E79395B}" destId="{E91E5357-0315-494A-9E90-66D6F0E5C694}" srcOrd="19" destOrd="0" presId="urn:microsoft.com/office/officeart/2005/8/layout/default"/>
    <dgm:cxn modelId="{09CFFE9D-69B7-4FE1-B3A0-532D63CCC814}" type="presParOf" srcId="{5BC78406-601B-4B79-90C0-D28B2E79395B}" destId="{C6C32CB9-1A50-4588-881D-AEB6FD26EA64}" srcOrd="20" destOrd="0" presId="urn:microsoft.com/office/officeart/2005/8/layout/default"/>
    <dgm:cxn modelId="{42208D83-F9AD-4EE4-83FF-CB78A83ECA9B}" type="presParOf" srcId="{5BC78406-601B-4B79-90C0-D28B2E79395B}" destId="{88E4311A-650A-4207-935A-4D52C5C53337}" srcOrd="21" destOrd="0" presId="urn:microsoft.com/office/officeart/2005/8/layout/default"/>
    <dgm:cxn modelId="{687B8228-3EB8-4650-8FC5-DF1A9412782D}" type="presParOf" srcId="{5BC78406-601B-4B79-90C0-D28B2E79395B}" destId="{4C5A9994-34D3-4F5D-8F7F-B02EAAB3876C}" srcOrd="22" destOrd="0" presId="urn:microsoft.com/office/officeart/2005/8/layout/default"/>
    <dgm:cxn modelId="{9DC9E78F-652C-4A9D-B91C-074AF7EA98A4}" type="presParOf" srcId="{5BC78406-601B-4B79-90C0-D28B2E79395B}" destId="{D3DC617C-D53A-4451-8778-7C2BF2BA51B5}" srcOrd="23" destOrd="0" presId="urn:microsoft.com/office/officeart/2005/8/layout/default"/>
    <dgm:cxn modelId="{1F57AA94-D366-4AC6-A0CF-3488257C506C}" type="presParOf" srcId="{5BC78406-601B-4B79-90C0-D28B2E79395B}" destId="{9311A5E7-C3DB-4D4C-BC30-2679DDC93243}"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6ED4-A5C4-4C2D-ACEC-0B50D590E481}">
      <dsp:nvSpPr>
        <dsp:cNvPr id="0" name=""/>
        <dsp:cNvSpPr/>
      </dsp:nvSpPr>
      <dsp:spPr>
        <a:xfrm>
          <a:off x="858382" y="2396"/>
          <a:ext cx="1699741" cy="101984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The average review is 15-30 seconds</a:t>
          </a:r>
        </a:p>
      </dsp:txBody>
      <dsp:txXfrm>
        <a:off x="858382" y="2396"/>
        <a:ext cx="1699741" cy="1019844"/>
      </dsp:txXfrm>
    </dsp:sp>
    <dsp:sp modelId="{79F8D3D4-4DC3-4165-9006-320774520782}">
      <dsp:nvSpPr>
        <dsp:cNvPr id="0" name=""/>
        <dsp:cNvSpPr/>
      </dsp:nvSpPr>
      <dsp:spPr>
        <a:xfrm>
          <a:off x="2728098" y="2396"/>
          <a:ext cx="1699741" cy="101984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Resume should be one page</a:t>
          </a:r>
        </a:p>
      </dsp:txBody>
      <dsp:txXfrm>
        <a:off x="2728098" y="2396"/>
        <a:ext cx="1699741" cy="1019844"/>
      </dsp:txXfrm>
    </dsp:sp>
    <dsp:sp modelId="{93500A94-D033-4B1F-81E4-E7D23F00B016}">
      <dsp:nvSpPr>
        <dsp:cNvPr id="0" name=""/>
        <dsp:cNvSpPr/>
      </dsp:nvSpPr>
      <dsp:spPr>
        <a:xfrm>
          <a:off x="4597814" y="2396"/>
          <a:ext cx="1699741" cy="101984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Margins should be no more than one inch</a:t>
          </a:r>
        </a:p>
      </dsp:txBody>
      <dsp:txXfrm>
        <a:off x="4597814" y="2396"/>
        <a:ext cx="1699741" cy="1019844"/>
      </dsp:txXfrm>
    </dsp:sp>
    <dsp:sp modelId="{CFD09AE0-635B-4C3F-9ECB-6C1EAF6DF580}">
      <dsp:nvSpPr>
        <dsp:cNvPr id="0" name=""/>
        <dsp:cNvSpPr/>
      </dsp:nvSpPr>
      <dsp:spPr>
        <a:xfrm>
          <a:off x="6467529" y="2396"/>
          <a:ext cx="1699741" cy="10198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not use fancy fonts; fonts should be 12 point if possible and preferably a serif font like Times New Roman</a:t>
          </a:r>
        </a:p>
      </dsp:txBody>
      <dsp:txXfrm>
        <a:off x="6467529" y="2396"/>
        <a:ext cx="1699741" cy="1019844"/>
      </dsp:txXfrm>
    </dsp:sp>
    <dsp:sp modelId="{CFBF0399-F887-4E25-A654-10566062B402}">
      <dsp:nvSpPr>
        <dsp:cNvPr id="0" name=""/>
        <dsp:cNvSpPr/>
      </dsp:nvSpPr>
      <dsp:spPr>
        <a:xfrm>
          <a:off x="8337245" y="2396"/>
          <a:ext cx="1699741" cy="1019844"/>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Use consistent formatting for headings and dates</a:t>
          </a:r>
        </a:p>
      </dsp:txBody>
      <dsp:txXfrm>
        <a:off x="8337245" y="2396"/>
        <a:ext cx="1699741" cy="1019844"/>
      </dsp:txXfrm>
    </dsp:sp>
    <dsp:sp modelId="{65AC00DC-CADA-49C2-A88F-0798A0FF4601}">
      <dsp:nvSpPr>
        <dsp:cNvPr id="0" name=""/>
        <dsp:cNvSpPr/>
      </dsp:nvSpPr>
      <dsp:spPr>
        <a:xfrm>
          <a:off x="858382" y="1192216"/>
          <a:ext cx="1699741" cy="101984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not use sentence or paragraph formatting</a:t>
          </a:r>
        </a:p>
      </dsp:txBody>
      <dsp:txXfrm>
        <a:off x="858382" y="1192216"/>
        <a:ext cx="1699741" cy="1019844"/>
      </dsp:txXfrm>
    </dsp:sp>
    <dsp:sp modelId="{5A9ED0FB-3446-4337-8A99-7375221C11DE}">
      <dsp:nvSpPr>
        <dsp:cNvPr id="0" name=""/>
        <dsp:cNvSpPr/>
      </dsp:nvSpPr>
      <dsp:spPr>
        <a:xfrm>
          <a:off x="2728098" y="1192216"/>
          <a:ext cx="1699741" cy="101984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Limit use of abbreviations </a:t>
          </a:r>
        </a:p>
      </dsp:txBody>
      <dsp:txXfrm>
        <a:off x="2728098" y="1192216"/>
        <a:ext cx="1699741" cy="1019844"/>
      </dsp:txXfrm>
    </dsp:sp>
    <dsp:sp modelId="{5858F795-DB3B-4D4D-9122-52EC3E84A03A}">
      <dsp:nvSpPr>
        <dsp:cNvPr id="0" name=""/>
        <dsp:cNvSpPr/>
      </dsp:nvSpPr>
      <dsp:spPr>
        <a:xfrm>
          <a:off x="4597814" y="1192216"/>
          <a:ext cx="1699741" cy="101984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not lie, exaggerate or use clichés (i.e., “out of the box thinker”)</a:t>
          </a:r>
        </a:p>
      </dsp:txBody>
      <dsp:txXfrm>
        <a:off x="4597814" y="1192216"/>
        <a:ext cx="1699741" cy="1019844"/>
      </dsp:txXfrm>
    </dsp:sp>
    <dsp:sp modelId="{20DB7E2D-A7A6-4B57-9CD5-227A25026672}">
      <dsp:nvSpPr>
        <dsp:cNvPr id="0" name=""/>
        <dsp:cNvSpPr/>
      </dsp:nvSpPr>
      <dsp:spPr>
        <a:xfrm>
          <a:off x="6467529" y="1192216"/>
          <a:ext cx="1699741" cy="101984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Put your actual GPA if 3.0 or greater only; do not round up</a:t>
          </a:r>
        </a:p>
      </dsp:txBody>
      <dsp:txXfrm>
        <a:off x="6467529" y="1192216"/>
        <a:ext cx="1699741" cy="1019844"/>
      </dsp:txXfrm>
    </dsp:sp>
    <dsp:sp modelId="{86B2A9F1-C7F5-456D-9628-5C699743DE20}">
      <dsp:nvSpPr>
        <dsp:cNvPr id="0" name=""/>
        <dsp:cNvSpPr/>
      </dsp:nvSpPr>
      <dsp:spPr>
        <a:xfrm>
          <a:off x="8337245" y="1192216"/>
          <a:ext cx="1699741" cy="1019844"/>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Leave out personal information </a:t>
          </a:r>
        </a:p>
      </dsp:txBody>
      <dsp:txXfrm>
        <a:off x="8337245" y="1192216"/>
        <a:ext cx="1699741" cy="1019844"/>
      </dsp:txXfrm>
    </dsp:sp>
    <dsp:sp modelId="{C6C32CB9-1A50-4588-881D-AEB6FD26EA64}">
      <dsp:nvSpPr>
        <dsp:cNvPr id="0" name=""/>
        <dsp:cNvSpPr/>
      </dsp:nvSpPr>
      <dsp:spPr>
        <a:xfrm>
          <a:off x="2728098" y="2382035"/>
          <a:ext cx="1699741" cy="101984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not list references </a:t>
          </a:r>
        </a:p>
      </dsp:txBody>
      <dsp:txXfrm>
        <a:off x="2728098" y="2382035"/>
        <a:ext cx="1699741" cy="1019844"/>
      </dsp:txXfrm>
    </dsp:sp>
    <dsp:sp modelId="{4C5A9994-34D3-4F5D-8F7F-B02EAAB3876C}">
      <dsp:nvSpPr>
        <dsp:cNvPr id="0" name=""/>
        <dsp:cNvSpPr/>
      </dsp:nvSpPr>
      <dsp:spPr>
        <a:xfrm>
          <a:off x="4597814" y="2382035"/>
          <a:ext cx="1699741" cy="101984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Do not include anything about high school information unless it was extraordinary</a:t>
          </a:r>
        </a:p>
      </dsp:txBody>
      <dsp:txXfrm>
        <a:off x="4597814" y="2382035"/>
        <a:ext cx="1699741" cy="1019844"/>
      </dsp:txXfrm>
    </dsp:sp>
    <dsp:sp modelId="{9311A5E7-C3DB-4D4C-BC30-2679DDC93243}">
      <dsp:nvSpPr>
        <dsp:cNvPr id="0" name=""/>
        <dsp:cNvSpPr/>
      </dsp:nvSpPr>
      <dsp:spPr>
        <a:xfrm>
          <a:off x="6467529" y="2382035"/>
          <a:ext cx="1699741" cy="101984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PROOFREAD YOUR RESUME</a:t>
          </a:r>
          <a:endParaRPr lang="en-US" sz="1100" kern="1200"/>
        </a:p>
      </dsp:txBody>
      <dsp:txXfrm>
        <a:off x="6467529" y="2382035"/>
        <a:ext cx="1699741" cy="101984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54DD2C-8021-405D-8AD4-BB69DE3F1689}"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2AE66B-273F-443E-815D-BD7E1B7A58D4}" type="slidenum">
              <a:rPr lang="en-US" smtClean="0"/>
              <a:t>‹#›</a:t>
            </a:fld>
            <a:endParaRPr lang="en-US"/>
          </a:p>
        </p:txBody>
      </p:sp>
    </p:spTree>
    <p:extLst>
      <p:ext uri="{BB962C8B-B14F-4D97-AF65-F5344CB8AC3E}">
        <p14:creationId xmlns:p14="http://schemas.microsoft.com/office/powerpoint/2010/main" val="4243263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3298A-8EC3-42E0-9EAC-5031CBF719D1}" type="slidenum">
              <a:rPr lang="en-US" smtClean="0"/>
              <a:t>6</a:t>
            </a:fld>
            <a:endParaRPr lang="en-US" dirty="0"/>
          </a:p>
        </p:txBody>
      </p:sp>
    </p:spTree>
    <p:extLst>
      <p:ext uri="{BB962C8B-B14F-4D97-AF65-F5344CB8AC3E}">
        <p14:creationId xmlns:p14="http://schemas.microsoft.com/office/powerpoint/2010/main" val="56624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33298A-8EC3-42E0-9EAC-5031CBF719D1}" type="slidenum">
              <a:rPr lang="en-US" smtClean="0"/>
              <a:t>8</a:t>
            </a:fld>
            <a:endParaRPr lang="en-US" dirty="0"/>
          </a:p>
        </p:txBody>
      </p:sp>
    </p:spTree>
    <p:extLst>
      <p:ext uri="{BB962C8B-B14F-4D97-AF65-F5344CB8AC3E}">
        <p14:creationId xmlns:p14="http://schemas.microsoft.com/office/powerpoint/2010/main" val="357105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2/5/2025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2/5/2025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calendar.app.google/5tFSGQMZn8fgbY1N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areers.umbc.edu/" TargetMode="External"/><Relationship Id="rId2" Type="http://schemas.openxmlformats.org/officeDocument/2006/relationships/hyperlink" Target="https://saph.umbc.edu/internship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6A81905-F480-46A4-BC10-215D24EA1A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872012" y="1447800"/>
            <a:ext cx="5222325" cy="3329581"/>
          </a:xfrm>
        </p:spPr>
        <p:txBody>
          <a:bodyPr>
            <a:normAutofit/>
          </a:bodyPr>
          <a:lstStyle/>
          <a:p>
            <a:pPr>
              <a:lnSpc>
                <a:spcPct val="90000"/>
              </a:lnSpc>
            </a:pPr>
            <a:r>
              <a:rPr lang="en-US" sz="5600">
                <a:solidFill>
                  <a:srgbClr val="EBEBEB"/>
                </a:solidFill>
              </a:rPr>
              <a:t>Welcome to the PBHL Internship Orientation</a:t>
            </a:r>
          </a:p>
        </p:txBody>
      </p:sp>
      <p:sp>
        <p:nvSpPr>
          <p:cNvPr id="23" name="Freeform 8">
            <a:extLst>
              <a:ext uri="{FF2B5EF4-FFF2-40B4-BE49-F238E27FC236}">
                <a16:creationId xmlns:a16="http://schemas.microsoft.com/office/drawing/2014/main" id="{36FD4D9D-3784-41E8-8405-A42B72F5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5692"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25" name="Freeform: Shape 24">
            <a:extLst>
              <a:ext uri="{FF2B5EF4-FFF2-40B4-BE49-F238E27FC236}">
                <a16:creationId xmlns:a16="http://schemas.microsoft.com/office/drawing/2014/main" id="{09811DF6-66E4-43D5-B564-315179653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81964" cy="6858000"/>
          </a:xfrm>
          <a:custGeom>
            <a:avLst/>
            <a:gdLst>
              <a:gd name="connsiteX0" fmla="*/ 3137249 w 4481964"/>
              <a:gd name="connsiteY0" fmla="*/ 0 h 6858000"/>
              <a:gd name="connsiteX1" fmla="*/ 4480787 w 4481964"/>
              <a:gd name="connsiteY1" fmla="*/ 0 h 6858000"/>
              <a:gd name="connsiteX2" fmla="*/ 4455742 w 4481964"/>
              <a:gd name="connsiteY2" fmla="*/ 155676 h 6858000"/>
              <a:gd name="connsiteX3" fmla="*/ 4431873 w 4481964"/>
              <a:gd name="connsiteY3" fmla="*/ 310667 h 6858000"/>
              <a:gd name="connsiteX4" fmla="*/ 4408509 w 4481964"/>
              <a:gd name="connsiteY4" fmla="*/ 466344 h 6858000"/>
              <a:gd name="connsiteX5" fmla="*/ 4388506 w 4481964"/>
              <a:gd name="connsiteY5" fmla="*/ 622706 h 6858000"/>
              <a:gd name="connsiteX6" fmla="*/ 4368335 w 4481964"/>
              <a:gd name="connsiteY6" fmla="*/ 778383 h 6858000"/>
              <a:gd name="connsiteX7" fmla="*/ 4349509 w 4481964"/>
              <a:gd name="connsiteY7" fmla="*/ 934745 h 6858000"/>
              <a:gd name="connsiteX8" fmla="*/ 4333373 w 4481964"/>
              <a:gd name="connsiteY8" fmla="*/ 1089050 h 6858000"/>
              <a:gd name="connsiteX9" fmla="*/ 4318077 w 4481964"/>
              <a:gd name="connsiteY9" fmla="*/ 1245413 h 6858000"/>
              <a:gd name="connsiteX10" fmla="*/ 4304125 w 4481964"/>
              <a:gd name="connsiteY10" fmla="*/ 1401089 h 6858000"/>
              <a:gd name="connsiteX11" fmla="*/ 4292023 w 4481964"/>
              <a:gd name="connsiteY11" fmla="*/ 1554023 h 6858000"/>
              <a:gd name="connsiteX12" fmla="*/ 4279920 w 4481964"/>
              <a:gd name="connsiteY12" fmla="*/ 1709013 h 6858000"/>
              <a:gd name="connsiteX13" fmla="*/ 4269835 w 4481964"/>
              <a:gd name="connsiteY13" fmla="*/ 1861947 h 6858000"/>
              <a:gd name="connsiteX14" fmla="*/ 4261935 w 4481964"/>
              <a:gd name="connsiteY14" fmla="*/ 2014880 h 6858000"/>
              <a:gd name="connsiteX15" fmla="*/ 4253698 w 4481964"/>
              <a:gd name="connsiteY15" fmla="*/ 2167128 h 6858000"/>
              <a:gd name="connsiteX16" fmla="*/ 4246807 w 4481964"/>
              <a:gd name="connsiteY16" fmla="*/ 2318004 h 6858000"/>
              <a:gd name="connsiteX17" fmla="*/ 4241932 w 4481964"/>
              <a:gd name="connsiteY17" fmla="*/ 2467508 h 6858000"/>
              <a:gd name="connsiteX18" fmla="*/ 4237730 w 4481964"/>
              <a:gd name="connsiteY18" fmla="*/ 2617013 h 6858000"/>
              <a:gd name="connsiteX19" fmla="*/ 4233696 w 4481964"/>
              <a:gd name="connsiteY19" fmla="*/ 2765145 h 6858000"/>
              <a:gd name="connsiteX20" fmla="*/ 4231847 w 4481964"/>
              <a:gd name="connsiteY20" fmla="*/ 2911221 h 6858000"/>
              <a:gd name="connsiteX21" fmla="*/ 4229830 w 4481964"/>
              <a:gd name="connsiteY21" fmla="*/ 3057296 h 6858000"/>
              <a:gd name="connsiteX22" fmla="*/ 4228821 w 4481964"/>
              <a:gd name="connsiteY22" fmla="*/ 3201314 h 6858000"/>
              <a:gd name="connsiteX23" fmla="*/ 4229830 w 4481964"/>
              <a:gd name="connsiteY23" fmla="*/ 3343960 h 6858000"/>
              <a:gd name="connsiteX24" fmla="*/ 4229830 w 4481964"/>
              <a:gd name="connsiteY24" fmla="*/ 3485235 h 6858000"/>
              <a:gd name="connsiteX25" fmla="*/ 4231847 w 4481964"/>
              <a:gd name="connsiteY25" fmla="*/ 3625138 h 6858000"/>
              <a:gd name="connsiteX26" fmla="*/ 4234872 w 4481964"/>
              <a:gd name="connsiteY26" fmla="*/ 3762298 h 6858000"/>
              <a:gd name="connsiteX27" fmla="*/ 4237730 w 4481964"/>
              <a:gd name="connsiteY27" fmla="*/ 3898087 h 6858000"/>
              <a:gd name="connsiteX28" fmla="*/ 4240924 w 4481964"/>
              <a:gd name="connsiteY28" fmla="*/ 4031132 h 6858000"/>
              <a:gd name="connsiteX29" fmla="*/ 4245798 w 4481964"/>
              <a:gd name="connsiteY29" fmla="*/ 4163491 h 6858000"/>
              <a:gd name="connsiteX30" fmla="*/ 4251009 w 4481964"/>
              <a:gd name="connsiteY30" fmla="*/ 4293793 h 6858000"/>
              <a:gd name="connsiteX31" fmla="*/ 4255715 w 4481964"/>
              <a:gd name="connsiteY31" fmla="*/ 4421352 h 6858000"/>
              <a:gd name="connsiteX32" fmla="*/ 4268995 w 4481964"/>
              <a:gd name="connsiteY32" fmla="*/ 4670298 h 6858000"/>
              <a:gd name="connsiteX33" fmla="*/ 4283114 w 4481964"/>
              <a:gd name="connsiteY33" fmla="*/ 4908956 h 6858000"/>
              <a:gd name="connsiteX34" fmla="*/ 4297906 w 4481964"/>
              <a:gd name="connsiteY34" fmla="*/ 5138013 h 6858000"/>
              <a:gd name="connsiteX35" fmla="*/ 4314211 w 4481964"/>
              <a:gd name="connsiteY35" fmla="*/ 5354726 h 6858000"/>
              <a:gd name="connsiteX36" fmla="*/ 4331188 w 4481964"/>
              <a:gd name="connsiteY36" fmla="*/ 5561838 h 6858000"/>
              <a:gd name="connsiteX37" fmla="*/ 4349509 w 4481964"/>
              <a:gd name="connsiteY37" fmla="*/ 5753862 h 6858000"/>
              <a:gd name="connsiteX38" fmla="*/ 4367495 w 4481964"/>
              <a:gd name="connsiteY38" fmla="*/ 5934227 h 6858000"/>
              <a:gd name="connsiteX39" fmla="*/ 4385480 w 4481964"/>
              <a:gd name="connsiteY39" fmla="*/ 6100191 h 6858000"/>
              <a:gd name="connsiteX40" fmla="*/ 4402457 w 4481964"/>
              <a:gd name="connsiteY40" fmla="*/ 6252438 h 6858000"/>
              <a:gd name="connsiteX41" fmla="*/ 4418594 w 4481964"/>
              <a:gd name="connsiteY41" fmla="*/ 6387541 h 6858000"/>
              <a:gd name="connsiteX42" fmla="*/ 4433890 w 4481964"/>
              <a:gd name="connsiteY42" fmla="*/ 6509613 h 6858000"/>
              <a:gd name="connsiteX43" fmla="*/ 4446665 w 4481964"/>
              <a:gd name="connsiteY43" fmla="*/ 6612483 h 6858000"/>
              <a:gd name="connsiteX44" fmla="*/ 4458767 w 4481964"/>
              <a:gd name="connsiteY44" fmla="*/ 6698894 h 6858000"/>
              <a:gd name="connsiteX45" fmla="*/ 4476081 w 4481964"/>
              <a:gd name="connsiteY45" fmla="*/ 6817538 h 6858000"/>
              <a:gd name="connsiteX46" fmla="*/ 4481964 w 4481964"/>
              <a:gd name="connsiteY46" fmla="*/ 6858000 h 6858000"/>
              <a:gd name="connsiteX47" fmla="*/ 3577807 w 4481964"/>
              <a:gd name="connsiteY47" fmla="*/ 6858000 h 6858000"/>
              <a:gd name="connsiteX48" fmla="*/ 3577807 w 4481964"/>
              <a:gd name="connsiteY48" fmla="*/ 6858000 h 6858000"/>
              <a:gd name="connsiteX49" fmla="*/ 0 w 4481964"/>
              <a:gd name="connsiteY49" fmla="*/ 6858000 h 6858000"/>
              <a:gd name="connsiteX50" fmla="*/ 0 w 4481964"/>
              <a:gd name="connsiteY50" fmla="*/ 0 h 6858000"/>
              <a:gd name="connsiteX51" fmla="*/ 3137249 w 4481964"/>
              <a:gd name="connsiteY5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481964" h="6858000">
                <a:moveTo>
                  <a:pt x="3137249" y="0"/>
                </a:moveTo>
                <a:lnTo>
                  <a:pt x="4480787" y="0"/>
                </a:lnTo>
                <a:lnTo>
                  <a:pt x="4455742" y="155676"/>
                </a:lnTo>
                <a:lnTo>
                  <a:pt x="4431873" y="310667"/>
                </a:lnTo>
                <a:lnTo>
                  <a:pt x="4408509" y="466344"/>
                </a:lnTo>
                <a:lnTo>
                  <a:pt x="4388506" y="622706"/>
                </a:lnTo>
                <a:lnTo>
                  <a:pt x="4368335" y="778383"/>
                </a:lnTo>
                <a:lnTo>
                  <a:pt x="4349509" y="934745"/>
                </a:lnTo>
                <a:lnTo>
                  <a:pt x="4333373" y="1089050"/>
                </a:lnTo>
                <a:lnTo>
                  <a:pt x="4318077" y="1245413"/>
                </a:lnTo>
                <a:lnTo>
                  <a:pt x="4304125" y="1401089"/>
                </a:lnTo>
                <a:lnTo>
                  <a:pt x="4292023" y="1554023"/>
                </a:lnTo>
                <a:lnTo>
                  <a:pt x="4279920" y="1709013"/>
                </a:lnTo>
                <a:lnTo>
                  <a:pt x="4269835" y="1861947"/>
                </a:lnTo>
                <a:lnTo>
                  <a:pt x="4261935" y="2014880"/>
                </a:lnTo>
                <a:lnTo>
                  <a:pt x="4253698" y="2167128"/>
                </a:lnTo>
                <a:lnTo>
                  <a:pt x="4246807" y="2318004"/>
                </a:lnTo>
                <a:lnTo>
                  <a:pt x="4241932" y="2467508"/>
                </a:lnTo>
                <a:lnTo>
                  <a:pt x="4237730" y="2617013"/>
                </a:lnTo>
                <a:lnTo>
                  <a:pt x="4233696" y="2765145"/>
                </a:lnTo>
                <a:lnTo>
                  <a:pt x="4231847" y="2911221"/>
                </a:lnTo>
                <a:lnTo>
                  <a:pt x="4229830" y="3057296"/>
                </a:lnTo>
                <a:lnTo>
                  <a:pt x="4228821" y="3201314"/>
                </a:lnTo>
                <a:lnTo>
                  <a:pt x="4229830" y="3343960"/>
                </a:lnTo>
                <a:lnTo>
                  <a:pt x="4229830" y="3485235"/>
                </a:lnTo>
                <a:lnTo>
                  <a:pt x="4231847" y="3625138"/>
                </a:lnTo>
                <a:lnTo>
                  <a:pt x="4234872" y="3762298"/>
                </a:lnTo>
                <a:lnTo>
                  <a:pt x="4237730" y="3898087"/>
                </a:lnTo>
                <a:lnTo>
                  <a:pt x="4240924" y="4031132"/>
                </a:lnTo>
                <a:lnTo>
                  <a:pt x="4245798" y="4163491"/>
                </a:lnTo>
                <a:lnTo>
                  <a:pt x="4251009" y="4293793"/>
                </a:lnTo>
                <a:lnTo>
                  <a:pt x="4255715" y="4421352"/>
                </a:lnTo>
                <a:lnTo>
                  <a:pt x="4268995" y="4670298"/>
                </a:lnTo>
                <a:lnTo>
                  <a:pt x="4283114" y="4908956"/>
                </a:lnTo>
                <a:lnTo>
                  <a:pt x="4297906" y="5138013"/>
                </a:lnTo>
                <a:lnTo>
                  <a:pt x="4314211" y="5354726"/>
                </a:lnTo>
                <a:lnTo>
                  <a:pt x="4331188" y="5561838"/>
                </a:lnTo>
                <a:lnTo>
                  <a:pt x="4349509" y="5753862"/>
                </a:lnTo>
                <a:lnTo>
                  <a:pt x="4367495" y="5934227"/>
                </a:lnTo>
                <a:lnTo>
                  <a:pt x="4385480" y="6100191"/>
                </a:lnTo>
                <a:lnTo>
                  <a:pt x="4402457" y="6252438"/>
                </a:lnTo>
                <a:lnTo>
                  <a:pt x="4418594" y="6387541"/>
                </a:lnTo>
                <a:lnTo>
                  <a:pt x="4433890" y="6509613"/>
                </a:lnTo>
                <a:lnTo>
                  <a:pt x="4446665" y="6612483"/>
                </a:lnTo>
                <a:lnTo>
                  <a:pt x="4458767" y="6698894"/>
                </a:lnTo>
                <a:lnTo>
                  <a:pt x="4476081" y="6817538"/>
                </a:lnTo>
                <a:lnTo>
                  <a:pt x="4481964" y="6858000"/>
                </a:lnTo>
                <a:lnTo>
                  <a:pt x="3577807" y="6858000"/>
                </a:lnTo>
                <a:lnTo>
                  <a:pt x="3577807" y="6858000"/>
                </a:lnTo>
                <a:lnTo>
                  <a:pt x="0" y="6858000"/>
                </a:lnTo>
                <a:lnTo>
                  <a:pt x="0" y="0"/>
                </a:lnTo>
                <a:lnTo>
                  <a:pt x="3137249"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Rectangle 26">
            <a:extLst>
              <a:ext uri="{FF2B5EF4-FFF2-40B4-BE49-F238E27FC236}">
                <a16:creationId xmlns:a16="http://schemas.microsoft.com/office/drawing/2014/main" id="{60817A52-B891-4228-A61E-0C0A57632D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7" name="Graphic 6" descr="Handshake">
            <a:extLst>
              <a:ext uri="{FF2B5EF4-FFF2-40B4-BE49-F238E27FC236}">
                <a16:creationId xmlns:a16="http://schemas.microsoft.com/office/drawing/2014/main" id="{62ECB841-8CAB-1AA3-50E1-9F3F563062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7240" y="2074882"/>
            <a:ext cx="2936836" cy="2936836"/>
          </a:xfrm>
          <a:prstGeom prst="rect">
            <a:avLst/>
          </a:prstGeom>
          <a:effectLst/>
        </p:spPr>
      </p:pic>
    </p:spTree>
    <p:extLst>
      <p:ext uri="{BB962C8B-B14F-4D97-AF65-F5344CB8AC3E}">
        <p14:creationId xmlns:p14="http://schemas.microsoft.com/office/powerpoint/2010/main" val="87511667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3" name="Content Placeholder 2"/>
          <p:cNvSpPr>
            <a:spLocks noGrp="1"/>
          </p:cNvSpPr>
          <p:nvPr>
            <p:ph idx="1"/>
          </p:nvPr>
        </p:nvSpPr>
        <p:spPr>
          <a:xfrm>
            <a:off x="1103312" y="2286162"/>
            <a:ext cx="10872788" cy="4247988"/>
          </a:xfrm>
        </p:spPr>
        <p:txBody>
          <a:bodyPr>
            <a:normAutofit fontScale="92500"/>
          </a:bodyPr>
          <a:lstStyle/>
          <a:p>
            <a:pPr marL="0" indent="0">
              <a:lnSpc>
                <a:spcPct val="150000"/>
              </a:lnSpc>
              <a:buNone/>
            </a:pPr>
            <a:r>
              <a:rPr lang="en-US" sz="1900" b="1" dirty="0"/>
              <a:t>Please Note: </a:t>
            </a:r>
            <a:r>
              <a:rPr lang="en-US" sz="1900" dirty="0"/>
              <a:t>Please make sure that you are eligible for PBHL 470 and 471and that your online information is complete by using the checklist below:</a:t>
            </a:r>
          </a:p>
          <a:p>
            <a:pPr>
              <a:lnSpc>
                <a:spcPct val="150000"/>
              </a:lnSpc>
            </a:pPr>
            <a:r>
              <a:rPr lang="en-US" sz="1900" dirty="0"/>
              <a:t>_____ 2.5 or better Cumulative GPA</a:t>
            </a:r>
          </a:p>
          <a:p>
            <a:pPr>
              <a:lnSpc>
                <a:spcPct val="150000"/>
              </a:lnSpc>
            </a:pPr>
            <a:r>
              <a:rPr lang="en-US" sz="1900" dirty="0"/>
              <a:t>_____ 90 credits completed before the Internship Semester </a:t>
            </a:r>
          </a:p>
          <a:p>
            <a:pPr marL="0" indent="0">
              <a:lnSpc>
                <a:spcPct val="90000"/>
              </a:lnSpc>
              <a:buNone/>
            </a:pPr>
            <a:r>
              <a:rPr lang="en-US" sz="1900" dirty="0"/>
              <a:t>Internal Internship Applications</a:t>
            </a:r>
          </a:p>
          <a:p>
            <a:pPr marL="114300">
              <a:lnSpc>
                <a:spcPct val="90000"/>
              </a:lnSpc>
            </a:pPr>
            <a:r>
              <a:rPr lang="en-US" sz="1900" dirty="0"/>
              <a:t>_____ Student Information</a:t>
            </a:r>
          </a:p>
          <a:p>
            <a:pPr marL="114300">
              <a:lnSpc>
                <a:spcPct val="90000"/>
              </a:lnSpc>
            </a:pPr>
            <a:r>
              <a:rPr lang="en-US" sz="1900" dirty="0"/>
              <a:t>_____ Resume  </a:t>
            </a:r>
          </a:p>
          <a:p>
            <a:pPr marL="114300">
              <a:lnSpc>
                <a:spcPct val="90000"/>
              </a:lnSpc>
            </a:pPr>
            <a:r>
              <a:rPr lang="en-US" sz="1900" dirty="0"/>
              <a:t>_____ Cover Letter</a:t>
            </a:r>
          </a:p>
          <a:p>
            <a:pPr marL="0" indent="0">
              <a:lnSpc>
                <a:spcPct val="90000"/>
              </a:lnSpc>
              <a:buNone/>
            </a:pPr>
            <a:r>
              <a:rPr lang="en-US" sz="1900" dirty="0"/>
              <a:t>Optional</a:t>
            </a:r>
          </a:p>
          <a:p>
            <a:pPr marL="114300">
              <a:lnSpc>
                <a:spcPct val="90000"/>
              </a:lnSpc>
            </a:pPr>
            <a:r>
              <a:rPr lang="en-US" sz="1900" dirty="0"/>
              <a:t>_____ One-on-One with Professor Birger </a:t>
            </a:r>
            <a:r>
              <a:rPr lang="en-US" sz="1900" dirty="0">
                <a:hlinkClick r:id="rId2"/>
              </a:rPr>
              <a:t>https://calendar.app.google/5tFSGQMZn8fgbY1NA</a:t>
            </a:r>
            <a:r>
              <a:rPr lang="en-US" sz="1900" dirty="0"/>
              <a:t> </a:t>
            </a:r>
          </a:p>
          <a:p>
            <a:pPr>
              <a:lnSpc>
                <a:spcPct val="90000"/>
              </a:lnSpc>
            </a:pPr>
            <a:endParaRPr lang="en-US" sz="1400" dirty="0"/>
          </a:p>
        </p:txBody>
      </p:sp>
    </p:spTree>
    <p:extLst>
      <p:ext uri="{BB962C8B-B14F-4D97-AF65-F5344CB8AC3E}">
        <p14:creationId xmlns:p14="http://schemas.microsoft.com/office/powerpoint/2010/main" val="388336123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Internships</a:t>
            </a:r>
          </a:p>
        </p:txBody>
      </p:sp>
      <p:sp>
        <p:nvSpPr>
          <p:cNvPr id="3" name="Content Placeholder 2"/>
          <p:cNvSpPr>
            <a:spLocks noGrp="1"/>
          </p:cNvSpPr>
          <p:nvPr>
            <p:ph idx="1"/>
          </p:nvPr>
        </p:nvSpPr>
        <p:spPr/>
        <p:txBody>
          <a:bodyPr>
            <a:normAutofit lnSpcReduction="10000"/>
          </a:bodyPr>
          <a:lstStyle/>
          <a:p>
            <a:pPr marL="0" indent="0">
              <a:buNone/>
            </a:pPr>
            <a:r>
              <a:rPr lang="en-US" dirty="0"/>
              <a:t>External Internships</a:t>
            </a:r>
          </a:p>
          <a:p>
            <a:r>
              <a:rPr lang="en-US" dirty="0"/>
              <a:t>Most students apply for and secure an internship on their own. </a:t>
            </a:r>
          </a:p>
          <a:p>
            <a:pPr marL="0" indent="0">
              <a:buNone/>
            </a:pPr>
            <a:r>
              <a:rPr lang="en-US" dirty="0"/>
              <a:t>Resources for finding internships include </a:t>
            </a:r>
          </a:p>
          <a:p>
            <a:r>
              <a:rPr lang="en-US" dirty="0"/>
              <a:t>PBHL Internship resources on the SAPH website </a:t>
            </a:r>
            <a:r>
              <a:rPr lang="en-US" dirty="0">
                <a:hlinkClick r:id="rId2"/>
              </a:rPr>
              <a:t>https://saph.umbc.edu/internships/</a:t>
            </a:r>
            <a:endParaRPr lang="en-US" dirty="0"/>
          </a:p>
          <a:p>
            <a:r>
              <a:rPr lang="en-US" dirty="0"/>
              <a:t>UMBC Career Center </a:t>
            </a:r>
            <a:r>
              <a:rPr lang="en-US" dirty="0">
                <a:hlinkClick r:id="rId3"/>
              </a:rPr>
              <a:t>https://careers.umbc.edu/</a:t>
            </a:r>
            <a:endParaRPr lang="en-US" dirty="0"/>
          </a:p>
          <a:p>
            <a:pPr marL="0" indent="0">
              <a:buNone/>
            </a:pPr>
            <a:endParaRPr lang="en-US" dirty="0"/>
          </a:p>
          <a:p>
            <a:pPr marL="0" indent="0">
              <a:buNone/>
            </a:pPr>
            <a:r>
              <a:rPr lang="en-US" dirty="0"/>
              <a:t>Internal Internships</a:t>
            </a:r>
          </a:p>
          <a:p>
            <a:r>
              <a:rPr lang="en-US" dirty="0"/>
              <a:t>Students can apply for positions with internal partners. See the information on the PBHL Internship website </a:t>
            </a:r>
            <a:r>
              <a:rPr lang="en-US" dirty="0">
                <a:hlinkClick r:id="rId2"/>
              </a:rPr>
              <a:t>https://saph.umbc.edu/internships/</a:t>
            </a:r>
            <a:endParaRPr lang="en-US" dirty="0"/>
          </a:p>
        </p:txBody>
      </p:sp>
    </p:spTree>
    <p:extLst>
      <p:ext uri="{BB962C8B-B14F-4D97-AF65-F5344CB8AC3E}">
        <p14:creationId xmlns:p14="http://schemas.microsoft.com/office/powerpoint/2010/main" val="616901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8930" y="629267"/>
            <a:ext cx="6188190" cy="989984"/>
          </a:xfrm>
        </p:spPr>
        <p:txBody>
          <a:bodyPr>
            <a:normAutofit/>
          </a:bodyPr>
          <a:lstStyle/>
          <a:p>
            <a:r>
              <a:rPr lang="en-US" dirty="0">
                <a:solidFill>
                  <a:srgbClr val="EBEBEB"/>
                </a:solidFill>
              </a:rPr>
              <a:t>Calendar</a:t>
            </a:r>
          </a:p>
        </p:txBody>
      </p:sp>
      <p:sp>
        <p:nvSpPr>
          <p:cNvPr id="21" name="Content Placeholder 2"/>
          <p:cNvSpPr>
            <a:spLocks noGrp="1"/>
          </p:cNvSpPr>
          <p:nvPr>
            <p:ph idx="1"/>
          </p:nvPr>
        </p:nvSpPr>
        <p:spPr>
          <a:xfrm>
            <a:off x="648930" y="1619252"/>
            <a:ext cx="6188189" cy="4604568"/>
          </a:xfrm>
        </p:spPr>
        <p:txBody>
          <a:bodyPr>
            <a:normAutofit lnSpcReduction="10000"/>
          </a:bodyPr>
          <a:lstStyle/>
          <a:p>
            <a:pPr>
              <a:lnSpc>
                <a:spcPct val="90000"/>
              </a:lnSpc>
            </a:pPr>
            <a:r>
              <a:rPr lang="en-US" sz="1600" dirty="0">
                <a:solidFill>
                  <a:srgbClr val="FFFFFF"/>
                </a:solidFill>
              </a:rPr>
              <a:t>PBHL 470 is approximately 16 hours per week for a total of 208 hours during the semester. Schedules are negotiated with the preceptor around your other coursework or responsibilities.</a:t>
            </a:r>
          </a:p>
          <a:p>
            <a:pPr>
              <a:lnSpc>
                <a:spcPct val="90000"/>
              </a:lnSpc>
            </a:pPr>
            <a:r>
              <a:rPr lang="en-US" sz="1600" dirty="0">
                <a:solidFill>
                  <a:srgbClr val="FFFFFF"/>
                </a:solidFill>
              </a:rPr>
              <a:t>New for Spring 2025: PBHL 471 is a 3-credit option. This allows you to complete 2 semesters of internship for 6 total credits. PBHL 471 requires approximately 104 hours over the semester, or about 8 hours a week. </a:t>
            </a:r>
          </a:p>
          <a:p>
            <a:pPr>
              <a:lnSpc>
                <a:spcPct val="90000"/>
              </a:lnSpc>
            </a:pPr>
            <a:r>
              <a:rPr lang="en-US" sz="1600" dirty="0">
                <a:solidFill>
                  <a:srgbClr val="FFFFFF"/>
                </a:solidFill>
              </a:rPr>
              <a:t>Students should discuss the required hours with the preceptor before registering for 470 or 471. The site determines the hours, not the student.</a:t>
            </a:r>
          </a:p>
          <a:p>
            <a:pPr>
              <a:lnSpc>
                <a:spcPct val="90000"/>
              </a:lnSpc>
            </a:pPr>
            <a:r>
              <a:rPr lang="en-US" sz="1600" dirty="0">
                <a:solidFill>
                  <a:srgbClr val="FFFFFF"/>
                </a:solidFill>
              </a:rPr>
              <a:t>Hours begin the first day onsite.</a:t>
            </a:r>
          </a:p>
          <a:p>
            <a:pPr>
              <a:lnSpc>
                <a:spcPct val="90000"/>
              </a:lnSpc>
            </a:pPr>
            <a:r>
              <a:rPr lang="en-US" sz="1600" dirty="0">
                <a:solidFill>
                  <a:srgbClr val="FFFFFF"/>
                </a:solidFill>
              </a:rPr>
              <a:t>Hours are not earned if the agency is closed (snow days, holidays, etc.).</a:t>
            </a:r>
          </a:p>
          <a:p>
            <a:pPr>
              <a:lnSpc>
                <a:spcPct val="90000"/>
              </a:lnSpc>
            </a:pPr>
            <a:r>
              <a:rPr lang="en-US" sz="1600" dirty="0">
                <a:solidFill>
                  <a:srgbClr val="FFFFFF"/>
                </a:solidFill>
              </a:rPr>
              <a:t>All students must remain at their internship site throughout the session. The last day of the internship is determined by the site (after 208 hours) or on the last day of classes.</a:t>
            </a:r>
          </a:p>
          <a:p>
            <a:pPr>
              <a:lnSpc>
                <a:spcPct val="90000"/>
              </a:lnSpc>
              <a:tabLst>
                <a:tab pos="5205413" algn="l"/>
                <a:tab pos="8001000" algn="l"/>
              </a:tabLst>
            </a:pPr>
            <a:r>
              <a:rPr lang="en-US" sz="1600" dirty="0">
                <a:solidFill>
                  <a:srgbClr val="FFFFFF"/>
                </a:solidFill>
              </a:rPr>
              <a:t>Students present posters at the End of Semester event.</a:t>
            </a:r>
          </a:p>
          <a:p>
            <a:pPr>
              <a:lnSpc>
                <a:spcPct val="90000"/>
              </a:lnSpc>
              <a:tabLst>
                <a:tab pos="5205413" algn="l"/>
                <a:tab pos="8001000" algn="l"/>
              </a:tabLst>
            </a:pPr>
            <a:endParaRPr lang="en-US" sz="1400" dirty="0">
              <a:solidFill>
                <a:srgbClr val="FFFFFF"/>
              </a:solidFill>
            </a:endParaRPr>
          </a:p>
        </p:txBody>
      </p:sp>
      <p:sp>
        <p:nvSpPr>
          <p:cNvPr id="20"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7" name="Picture 4" descr="Calendar on table">
            <a:extLst>
              <a:ext uri="{FF2B5EF4-FFF2-40B4-BE49-F238E27FC236}">
                <a16:creationId xmlns:a16="http://schemas.microsoft.com/office/drawing/2014/main" id="{76FE427A-E6F1-1D6B-7991-A5B9D7D59EBF}"/>
              </a:ext>
            </a:extLst>
          </p:cNvPr>
          <p:cNvPicPr>
            <a:picLocks noChangeAspect="1"/>
          </p:cNvPicPr>
          <p:nvPr/>
        </p:nvPicPr>
        <p:blipFill rotWithShape="1">
          <a:blip r:embed="rId3"/>
          <a:srcRect l="7011" r="44681" b="-2"/>
          <a:stretch/>
        </p:blipFill>
        <p:spPr>
          <a:xfrm>
            <a:off x="7229175" y="1"/>
            <a:ext cx="4963245" cy="6858001"/>
          </a:xfrm>
          <a:custGeom>
            <a:avLst/>
            <a:gdLst/>
            <a:ahLst/>
            <a:cxnLst/>
            <a:rect l="l" t="t" r="r" b="b"/>
            <a:pathLst>
              <a:path w="4963245" h="6858001">
                <a:moveTo>
                  <a:pt x="1177" y="0"/>
                </a:moveTo>
                <a:lnTo>
                  <a:pt x="1344715" y="0"/>
                </a:lnTo>
                <a:lnTo>
                  <a:pt x="1344715" y="1"/>
                </a:lnTo>
                <a:lnTo>
                  <a:pt x="4963245" y="1"/>
                </a:lnTo>
                <a:lnTo>
                  <a:pt x="4963244" y="6858001"/>
                </a:lnTo>
                <a:lnTo>
                  <a:pt x="900697" y="6858001"/>
                </a:lnTo>
                <a:lnTo>
                  <a:pt x="900697" y="6858000"/>
                </a:lnTo>
                <a:lnTo>
                  <a:pt x="0" y="6858000"/>
                </a:lnTo>
                <a:lnTo>
                  <a:pt x="5883" y="6817538"/>
                </a:lnTo>
                <a:lnTo>
                  <a:pt x="23196" y="6698894"/>
                </a:lnTo>
                <a:lnTo>
                  <a:pt x="35299" y="6612483"/>
                </a:lnTo>
                <a:lnTo>
                  <a:pt x="48073" y="6509613"/>
                </a:lnTo>
                <a:lnTo>
                  <a:pt x="63369" y="6387541"/>
                </a:lnTo>
                <a:lnTo>
                  <a:pt x="79506" y="6252438"/>
                </a:lnTo>
                <a:lnTo>
                  <a:pt x="96483" y="6100191"/>
                </a:lnTo>
                <a:lnTo>
                  <a:pt x="114469" y="5934227"/>
                </a:lnTo>
                <a:lnTo>
                  <a:pt x="132454" y="5753862"/>
                </a:lnTo>
                <a:lnTo>
                  <a:pt x="150776" y="5561838"/>
                </a:lnTo>
                <a:lnTo>
                  <a:pt x="167753" y="5354726"/>
                </a:lnTo>
                <a:lnTo>
                  <a:pt x="184058" y="5138013"/>
                </a:lnTo>
                <a:lnTo>
                  <a:pt x="198849" y="4908956"/>
                </a:lnTo>
                <a:lnTo>
                  <a:pt x="212969" y="4670298"/>
                </a:lnTo>
                <a:lnTo>
                  <a:pt x="226248" y="4421352"/>
                </a:lnTo>
                <a:lnTo>
                  <a:pt x="230955" y="4293793"/>
                </a:lnTo>
                <a:lnTo>
                  <a:pt x="236165" y="4163492"/>
                </a:lnTo>
                <a:lnTo>
                  <a:pt x="241040" y="4031133"/>
                </a:lnTo>
                <a:lnTo>
                  <a:pt x="244234" y="3898087"/>
                </a:lnTo>
                <a:lnTo>
                  <a:pt x="247091" y="3762299"/>
                </a:lnTo>
                <a:lnTo>
                  <a:pt x="250117" y="3625139"/>
                </a:lnTo>
                <a:lnTo>
                  <a:pt x="252134" y="3485236"/>
                </a:lnTo>
                <a:lnTo>
                  <a:pt x="252134" y="3343961"/>
                </a:lnTo>
                <a:lnTo>
                  <a:pt x="253142" y="3201315"/>
                </a:lnTo>
                <a:lnTo>
                  <a:pt x="252134" y="3057297"/>
                </a:lnTo>
                <a:lnTo>
                  <a:pt x="250117" y="2911221"/>
                </a:lnTo>
                <a:lnTo>
                  <a:pt x="248268" y="2765146"/>
                </a:lnTo>
                <a:lnTo>
                  <a:pt x="244234" y="2617013"/>
                </a:lnTo>
                <a:lnTo>
                  <a:pt x="240032" y="2467509"/>
                </a:lnTo>
                <a:lnTo>
                  <a:pt x="235157" y="2318004"/>
                </a:lnTo>
                <a:lnTo>
                  <a:pt x="228266" y="2167128"/>
                </a:lnTo>
                <a:lnTo>
                  <a:pt x="220029" y="2014881"/>
                </a:lnTo>
                <a:lnTo>
                  <a:pt x="212129" y="1861947"/>
                </a:lnTo>
                <a:lnTo>
                  <a:pt x="202044" y="1709014"/>
                </a:lnTo>
                <a:lnTo>
                  <a:pt x="189941" y="1554023"/>
                </a:lnTo>
                <a:lnTo>
                  <a:pt x="177839" y="1401090"/>
                </a:lnTo>
                <a:lnTo>
                  <a:pt x="163887" y="1245413"/>
                </a:lnTo>
                <a:lnTo>
                  <a:pt x="148591" y="1089051"/>
                </a:lnTo>
                <a:lnTo>
                  <a:pt x="132455" y="934746"/>
                </a:lnTo>
                <a:lnTo>
                  <a:pt x="113629" y="778383"/>
                </a:lnTo>
                <a:lnTo>
                  <a:pt x="93458" y="622707"/>
                </a:lnTo>
                <a:lnTo>
                  <a:pt x="73455" y="466344"/>
                </a:lnTo>
                <a:lnTo>
                  <a:pt x="50091" y="310668"/>
                </a:lnTo>
                <a:lnTo>
                  <a:pt x="26222" y="155677"/>
                </a:lnTo>
                <a:close/>
              </a:path>
            </a:pathLst>
          </a:custGeom>
        </p:spPr>
      </p:pic>
    </p:spTree>
    <p:extLst>
      <p:ext uri="{BB962C8B-B14F-4D97-AF65-F5344CB8AC3E}">
        <p14:creationId xmlns:p14="http://schemas.microsoft.com/office/powerpoint/2010/main" val="21754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78424C-6FD0-41F8-9CAA-5DC19C4235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D136760-57DC-4301-8BEA-B71AD2D13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11">
            <a:extLst>
              <a:ext uri="{FF2B5EF4-FFF2-40B4-BE49-F238E27FC236}">
                <a16:creationId xmlns:a16="http://schemas.microsoft.com/office/drawing/2014/main" id="{BDC58DEA-1307-4F44-AD47-E613D8B76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p:nvSpPr>
          <p:cNvPr id="15" name="Rectangle 14">
            <a:extLst>
              <a:ext uri="{FF2B5EF4-FFF2-40B4-BE49-F238E27FC236}">
                <a16:creationId xmlns:a16="http://schemas.microsoft.com/office/drawing/2014/main" id="{C99B912D-1E4B-42AF-A2BE-CFEFEC916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grpSp>
        <p:nvGrpSpPr>
          <p:cNvPr id="3" name="Group 2"/>
          <p:cNvGrpSpPr/>
          <p:nvPr/>
        </p:nvGrpSpPr>
        <p:grpSpPr>
          <a:xfrm>
            <a:off x="5048250" y="1864905"/>
            <a:ext cx="6496050" cy="3737789"/>
            <a:chOff x="5048250" y="1864905"/>
            <a:chExt cx="6496050" cy="3737789"/>
          </a:xfrm>
        </p:grpSpPr>
        <p:sp>
          <p:nvSpPr>
            <p:cNvPr id="4" name="Freeform 3"/>
            <p:cNvSpPr/>
            <p:nvPr/>
          </p:nvSpPr>
          <p:spPr>
            <a:xfrm>
              <a:off x="5048250" y="1864905"/>
              <a:ext cx="6496050" cy="1640295"/>
            </a:xfrm>
            <a:custGeom>
              <a:avLst/>
              <a:gdLst>
                <a:gd name="connsiteX0" fmla="*/ 0 w 6496050"/>
                <a:gd name="connsiteY0" fmla="*/ 202219 h 1213289"/>
                <a:gd name="connsiteX1" fmla="*/ 202219 w 6496050"/>
                <a:gd name="connsiteY1" fmla="*/ 0 h 1213289"/>
                <a:gd name="connsiteX2" fmla="*/ 6293831 w 6496050"/>
                <a:gd name="connsiteY2" fmla="*/ 0 h 1213289"/>
                <a:gd name="connsiteX3" fmla="*/ 6496050 w 6496050"/>
                <a:gd name="connsiteY3" fmla="*/ 202219 h 1213289"/>
                <a:gd name="connsiteX4" fmla="*/ 6496050 w 6496050"/>
                <a:gd name="connsiteY4" fmla="*/ 1011070 h 1213289"/>
                <a:gd name="connsiteX5" fmla="*/ 6293831 w 6496050"/>
                <a:gd name="connsiteY5" fmla="*/ 1213289 h 1213289"/>
                <a:gd name="connsiteX6" fmla="*/ 202219 w 6496050"/>
                <a:gd name="connsiteY6" fmla="*/ 1213289 h 1213289"/>
                <a:gd name="connsiteX7" fmla="*/ 0 w 6496050"/>
                <a:gd name="connsiteY7" fmla="*/ 1011070 h 1213289"/>
                <a:gd name="connsiteX8" fmla="*/ 0 w 6496050"/>
                <a:gd name="connsiteY8" fmla="*/ 202219 h 121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6050" h="1213289">
                  <a:moveTo>
                    <a:pt x="0" y="202219"/>
                  </a:moveTo>
                  <a:cubicBezTo>
                    <a:pt x="0" y="90537"/>
                    <a:pt x="90537" y="0"/>
                    <a:pt x="202219" y="0"/>
                  </a:cubicBezTo>
                  <a:lnTo>
                    <a:pt x="6293831" y="0"/>
                  </a:lnTo>
                  <a:cubicBezTo>
                    <a:pt x="6405513" y="0"/>
                    <a:pt x="6496050" y="90537"/>
                    <a:pt x="6496050" y="202219"/>
                  </a:cubicBezTo>
                  <a:lnTo>
                    <a:pt x="6496050" y="1011070"/>
                  </a:lnTo>
                  <a:cubicBezTo>
                    <a:pt x="6496050" y="1122752"/>
                    <a:pt x="6405513" y="1213289"/>
                    <a:pt x="6293831" y="1213289"/>
                  </a:cubicBezTo>
                  <a:lnTo>
                    <a:pt x="202219" y="1213289"/>
                  </a:lnTo>
                  <a:cubicBezTo>
                    <a:pt x="90537" y="1213289"/>
                    <a:pt x="0" y="1122752"/>
                    <a:pt x="0" y="1011070"/>
                  </a:cubicBezTo>
                  <a:lnTo>
                    <a:pt x="0" y="202219"/>
                  </a:lnTo>
                  <a:close/>
                </a:path>
              </a:pathLst>
            </a:cu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123998" tIns="123998" rIns="123998" bIns="123998" numCol="1" spcCol="1270" anchor="ctr" anchorCtr="0">
              <a:noAutofit/>
            </a:bodyPr>
            <a:lstStyle/>
            <a:p>
              <a:pPr lvl="0" algn="l" defTabSz="755650">
                <a:lnSpc>
                  <a:spcPct val="90000"/>
                </a:lnSpc>
                <a:spcBef>
                  <a:spcPct val="0"/>
                </a:spcBef>
                <a:spcAft>
                  <a:spcPct val="35000"/>
                </a:spcAft>
              </a:pPr>
              <a:r>
                <a:rPr lang="en-US" sz="1700" b="0" i="0" kern="1200" dirty="0"/>
                <a:t>Some sites may ask that you begin before the first day of the semester. This may overlap with some of your final exams. Please check your schedules (and syllabi) to find out if this is a possibility for you.</a:t>
              </a:r>
              <a:endParaRPr lang="en-US" sz="1700" kern="1200" dirty="0"/>
            </a:p>
          </p:txBody>
        </p:sp>
        <p:sp>
          <p:nvSpPr>
            <p:cNvPr id="7" name="Freeform 6"/>
            <p:cNvSpPr/>
            <p:nvPr/>
          </p:nvSpPr>
          <p:spPr>
            <a:xfrm>
              <a:off x="5048250" y="3800100"/>
              <a:ext cx="6496050" cy="1802594"/>
            </a:xfrm>
            <a:custGeom>
              <a:avLst/>
              <a:gdLst>
                <a:gd name="connsiteX0" fmla="*/ 0 w 6496050"/>
                <a:gd name="connsiteY0" fmla="*/ 202219 h 1213289"/>
                <a:gd name="connsiteX1" fmla="*/ 202219 w 6496050"/>
                <a:gd name="connsiteY1" fmla="*/ 0 h 1213289"/>
                <a:gd name="connsiteX2" fmla="*/ 6293831 w 6496050"/>
                <a:gd name="connsiteY2" fmla="*/ 0 h 1213289"/>
                <a:gd name="connsiteX3" fmla="*/ 6496050 w 6496050"/>
                <a:gd name="connsiteY3" fmla="*/ 202219 h 1213289"/>
                <a:gd name="connsiteX4" fmla="*/ 6496050 w 6496050"/>
                <a:gd name="connsiteY4" fmla="*/ 1011070 h 1213289"/>
                <a:gd name="connsiteX5" fmla="*/ 6293831 w 6496050"/>
                <a:gd name="connsiteY5" fmla="*/ 1213289 h 1213289"/>
                <a:gd name="connsiteX6" fmla="*/ 202219 w 6496050"/>
                <a:gd name="connsiteY6" fmla="*/ 1213289 h 1213289"/>
                <a:gd name="connsiteX7" fmla="*/ 0 w 6496050"/>
                <a:gd name="connsiteY7" fmla="*/ 1011070 h 1213289"/>
                <a:gd name="connsiteX8" fmla="*/ 0 w 6496050"/>
                <a:gd name="connsiteY8" fmla="*/ 202219 h 1213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96050" h="1213289">
                  <a:moveTo>
                    <a:pt x="0" y="202219"/>
                  </a:moveTo>
                  <a:cubicBezTo>
                    <a:pt x="0" y="90537"/>
                    <a:pt x="90537" y="0"/>
                    <a:pt x="202219" y="0"/>
                  </a:cubicBezTo>
                  <a:lnTo>
                    <a:pt x="6293831" y="0"/>
                  </a:lnTo>
                  <a:cubicBezTo>
                    <a:pt x="6405513" y="0"/>
                    <a:pt x="6496050" y="90537"/>
                    <a:pt x="6496050" y="202219"/>
                  </a:cubicBezTo>
                  <a:lnTo>
                    <a:pt x="6496050" y="1011070"/>
                  </a:lnTo>
                  <a:cubicBezTo>
                    <a:pt x="6496050" y="1122752"/>
                    <a:pt x="6405513" y="1213289"/>
                    <a:pt x="6293831" y="1213289"/>
                  </a:cubicBezTo>
                  <a:lnTo>
                    <a:pt x="202219" y="1213289"/>
                  </a:lnTo>
                  <a:cubicBezTo>
                    <a:pt x="90537" y="1213289"/>
                    <a:pt x="0" y="1122752"/>
                    <a:pt x="0" y="1011070"/>
                  </a:cubicBezTo>
                  <a:lnTo>
                    <a:pt x="0" y="202219"/>
                  </a:lnTo>
                  <a:close/>
                </a:path>
              </a:pathLst>
            </a:custGeom>
          </p:spPr>
          <p:style>
            <a:lnRef idx="0">
              <a:schemeClr val="lt1">
                <a:hueOff val="0"/>
                <a:satOff val="0"/>
                <a:lumOff val="0"/>
                <a:alphaOff val="0"/>
              </a:schemeClr>
            </a:lnRef>
            <a:fillRef idx="3">
              <a:schemeClr val="accent2">
                <a:hueOff val="-838123"/>
                <a:satOff val="-9658"/>
                <a:lumOff val="2159"/>
                <a:alphaOff val="0"/>
              </a:schemeClr>
            </a:fillRef>
            <a:effectRef idx="2">
              <a:schemeClr val="accent2">
                <a:hueOff val="-838123"/>
                <a:satOff val="-9658"/>
                <a:lumOff val="2159"/>
                <a:alphaOff val="0"/>
              </a:schemeClr>
            </a:effectRef>
            <a:fontRef idx="minor">
              <a:schemeClr val="lt1"/>
            </a:fontRef>
          </p:style>
          <p:txBody>
            <a:bodyPr spcFirstLastPara="0" vert="horz" wrap="square" lIns="123998" tIns="123998" rIns="123998" bIns="123998" numCol="1" spcCol="1270" anchor="ctr" anchorCtr="0">
              <a:noAutofit/>
            </a:bodyPr>
            <a:lstStyle/>
            <a:p>
              <a:pPr lvl="0" algn="l" defTabSz="755650">
                <a:lnSpc>
                  <a:spcPct val="90000"/>
                </a:lnSpc>
                <a:spcBef>
                  <a:spcPct val="0"/>
                </a:spcBef>
                <a:spcAft>
                  <a:spcPct val="35000"/>
                </a:spcAft>
              </a:pPr>
              <a:r>
                <a:rPr lang="en-US" sz="1700" b="0" i="0" kern="1200" dirty="0"/>
                <a:t>Once permission is granted, you must register for and be available for the entire semester.</a:t>
              </a:r>
              <a:endParaRPr lang="en-US" sz="1700" kern="1200" dirty="0"/>
            </a:p>
          </p:txBody>
        </p:sp>
      </p:grpSp>
    </p:spTree>
    <p:extLst>
      <p:ext uri="{BB962C8B-B14F-4D97-AF65-F5344CB8AC3E}">
        <p14:creationId xmlns:p14="http://schemas.microsoft.com/office/powerpoint/2010/main" val="174739795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60" name="Rectangle 6151">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6161"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p:cNvSpPr>
            <a:spLocks noGrp="1"/>
          </p:cNvSpPr>
          <p:nvPr>
            <p:ph type="title"/>
          </p:nvPr>
        </p:nvSpPr>
        <p:spPr>
          <a:xfrm>
            <a:off x="648930" y="629267"/>
            <a:ext cx="9252154" cy="1016654"/>
          </a:xfrm>
        </p:spPr>
        <p:txBody>
          <a:bodyPr>
            <a:normAutofit/>
          </a:bodyPr>
          <a:lstStyle/>
          <a:p>
            <a:pPr>
              <a:lnSpc>
                <a:spcPct val="90000"/>
              </a:lnSpc>
            </a:pPr>
            <a:br>
              <a:rPr lang="en-US" sz="3300">
                <a:solidFill>
                  <a:srgbClr val="EBEBEB"/>
                </a:solidFill>
              </a:rPr>
            </a:br>
            <a:r>
              <a:rPr lang="en-US" sz="3300">
                <a:solidFill>
                  <a:srgbClr val="EBEBEB"/>
                </a:solidFill>
              </a:rPr>
              <a:t>Resume Guidelines and Tips</a:t>
            </a:r>
          </a:p>
        </p:txBody>
      </p:sp>
      <p:sp>
        <p:nvSpPr>
          <p:cNvPr id="6162" name="Rectangle 6155">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63" name="Freeform: Shape 6157">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sp>
        <p:nvSpPr>
          <p:cNvPr id="6147" name="Content Placeholder 2"/>
          <p:cNvSpPr>
            <a:spLocks noGrp="1"/>
          </p:cNvSpPr>
          <p:nvPr>
            <p:ph idx="1"/>
          </p:nvPr>
        </p:nvSpPr>
        <p:spPr>
          <a:xfrm>
            <a:off x="3627315" y="2810256"/>
            <a:ext cx="4794756" cy="3404277"/>
          </a:xfrm>
        </p:spPr>
        <p:txBody>
          <a:bodyPr>
            <a:normAutofit/>
          </a:bodyPr>
          <a:lstStyle/>
          <a:p>
            <a:pPr marL="212598" indent="-212598" defTabSz="283464">
              <a:spcBef>
                <a:spcPts val="620"/>
              </a:spcBef>
              <a:buClr>
                <a:srgbClr val="A9A57C"/>
              </a:buClr>
            </a:pPr>
            <a:endParaRPr lang="en-US" sz="1736" b="0" i="0" kern="1200">
              <a:solidFill>
                <a:srgbClr val="2F2B20"/>
              </a:solidFill>
              <a:latin typeface="+mj-lt"/>
              <a:ea typeface="+mj-ea"/>
              <a:cs typeface="+mj-cs"/>
            </a:endParaRPr>
          </a:p>
          <a:p>
            <a:pPr eaLnBrk="1" hangingPunct="1"/>
            <a:endParaRPr lang="en-US" sz="3200" dirty="0"/>
          </a:p>
        </p:txBody>
      </p:sp>
      <p:sp>
        <p:nvSpPr>
          <p:cNvPr id="3" name="TextBox 2"/>
          <p:cNvSpPr txBox="1"/>
          <p:nvPr/>
        </p:nvSpPr>
        <p:spPr>
          <a:xfrm>
            <a:off x="1092200" y="2810257"/>
            <a:ext cx="10031411" cy="2223301"/>
          </a:xfrm>
          <a:prstGeom prst="rect">
            <a:avLst/>
          </a:prstGeom>
          <a:noFill/>
        </p:spPr>
        <p:txBody>
          <a:bodyPr wrap="square" rtlCol="0">
            <a:spAutoFit/>
          </a:bodyPr>
          <a:lstStyle/>
          <a:p>
            <a:pPr defTabSz="283464">
              <a:spcAft>
                <a:spcPts val="600"/>
              </a:spcAft>
            </a:pPr>
            <a:endParaRPr lang="en-US" sz="1116" kern="1200" dirty="0">
              <a:solidFill>
                <a:schemeClr val="tx1"/>
              </a:solidFill>
              <a:latin typeface="+mn-lt"/>
              <a:ea typeface="+mn-ea"/>
              <a:cs typeface="+mn-cs"/>
            </a:endParaRPr>
          </a:p>
          <a:p>
            <a:pPr marL="177165" indent="-177165" defTabSz="283464">
              <a:spcAft>
                <a:spcPts val="600"/>
              </a:spcAft>
              <a:buFont typeface="Wingdings" panose="05000000000000000000" pitchFamily="2" charset="2"/>
              <a:buChar char="Ø"/>
            </a:pPr>
            <a:r>
              <a:rPr lang="en-US" sz="1400" kern="1200" dirty="0">
                <a:solidFill>
                  <a:schemeClr val="tx1"/>
                </a:solidFill>
                <a:latin typeface="+mn-lt"/>
                <a:ea typeface="+mn-ea"/>
                <a:cs typeface="+mn-cs"/>
              </a:rPr>
              <a:t>The primary purpose of the resume is for you to introduce yourself to potential future preceptors.</a:t>
            </a:r>
          </a:p>
          <a:p>
            <a:pPr defTabSz="283464">
              <a:spcAft>
                <a:spcPts val="600"/>
              </a:spcAft>
            </a:pPr>
            <a:endParaRPr lang="en-US" sz="1400" kern="1200" dirty="0">
              <a:solidFill>
                <a:schemeClr val="tx1"/>
              </a:solidFill>
              <a:latin typeface="+mn-lt"/>
              <a:ea typeface="+mn-ea"/>
              <a:cs typeface="+mn-cs"/>
            </a:endParaRPr>
          </a:p>
          <a:p>
            <a:pPr marL="177165" indent="-177165" defTabSz="283464">
              <a:spcAft>
                <a:spcPts val="600"/>
              </a:spcAft>
              <a:buFont typeface="Wingdings" panose="05000000000000000000" pitchFamily="2" charset="2"/>
              <a:buChar char="Ø"/>
            </a:pPr>
            <a:r>
              <a:rPr lang="en-US" sz="1400" b="1" kern="1200" dirty="0">
                <a:solidFill>
                  <a:schemeClr val="tx1"/>
                </a:solidFill>
                <a:latin typeface="+mn-lt"/>
                <a:ea typeface="+mn-ea"/>
                <a:cs typeface="+mn-cs"/>
              </a:rPr>
              <a:t>Resumes must be well-written and free of grammatical, punctuation, and spelling errors</a:t>
            </a:r>
            <a:r>
              <a:rPr lang="en-US" sz="1400" kern="1200" dirty="0">
                <a:solidFill>
                  <a:schemeClr val="tx1"/>
                </a:solidFill>
                <a:latin typeface="+mn-lt"/>
                <a:ea typeface="+mn-ea"/>
                <a:cs typeface="+mn-cs"/>
              </a:rPr>
              <a:t>.  </a:t>
            </a:r>
          </a:p>
          <a:p>
            <a:pPr defTabSz="283464">
              <a:spcAft>
                <a:spcPts val="600"/>
              </a:spcAft>
            </a:pPr>
            <a:endParaRPr lang="en-US" sz="1400" u="sng" dirty="0"/>
          </a:p>
          <a:p>
            <a:pPr marL="177165" indent="-177165" defTabSz="283464">
              <a:spcAft>
                <a:spcPts val="600"/>
              </a:spcAft>
              <a:buFont typeface="Wingdings" panose="05000000000000000000" pitchFamily="2" charset="2"/>
              <a:buChar char="Ø"/>
            </a:pPr>
            <a:r>
              <a:rPr lang="en-US" sz="1400" kern="1200" dirty="0">
                <a:solidFill>
                  <a:schemeClr val="tx1"/>
                </a:solidFill>
                <a:latin typeface="+mn-lt"/>
                <a:ea typeface="+mn-ea"/>
                <a:cs typeface="+mn-cs"/>
              </a:rPr>
              <a:t>Utilize the Career Center workshops to prepare your resume, practice interview skills, write cover letters</a:t>
            </a:r>
          </a:p>
          <a:p>
            <a:pPr defTabSz="283464">
              <a:spcAft>
                <a:spcPts val="600"/>
              </a:spcAft>
            </a:pPr>
            <a:endParaRPr lang="en-US" sz="1116" kern="1200" dirty="0">
              <a:solidFill>
                <a:schemeClr val="tx1"/>
              </a:solidFill>
              <a:latin typeface="+mn-lt"/>
              <a:ea typeface="+mn-ea"/>
              <a:cs typeface="+mn-cs"/>
            </a:endParaRPr>
          </a:p>
          <a:p>
            <a:pPr defTabSz="283464">
              <a:spcAft>
                <a:spcPts val="600"/>
              </a:spcAft>
            </a:pPr>
            <a:r>
              <a:rPr lang="en-US" sz="1116" kern="1200" dirty="0">
                <a:solidFill>
                  <a:schemeClr val="tx1"/>
                </a:solidFill>
                <a:latin typeface="+mn-lt"/>
                <a:ea typeface="+mn-ea"/>
                <a:cs typeface="+mn-cs"/>
              </a:rPr>
              <a:t> </a:t>
            </a:r>
            <a:endParaRPr lang="en-US" dirty="0"/>
          </a:p>
        </p:txBody>
      </p:sp>
    </p:spTree>
    <p:custDataLst>
      <p:tags r:id="rId1"/>
    </p:custDataLst>
    <p:extLst>
      <p:ext uri="{BB962C8B-B14F-4D97-AF65-F5344CB8AC3E}">
        <p14:creationId xmlns:p14="http://schemas.microsoft.com/office/powerpoint/2010/main" val="1502751936"/>
      </p:ext>
    </p:extLst>
  </p:cSld>
  <p:clrMapOvr>
    <a:overrideClrMapping bg1="lt1" tx1="dk1" bg2="lt2" tx2="dk2" accent1="accent1" accent2="accent2" accent3="accent3" accent4="accent4" accent5="accent5" accent6="accent6" hlink="hlink" folHlink="folHlink"/>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p:cNvSpPr>
            <a:spLocks noGrp="1"/>
          </p:cNvSpPr>
          <p:nvPr>
            <p:ph type="title"/>
          </p:nvPr>
        </p:nvSpPr>
        <p:spPr>
          <a:xfrm>
            <a:off x="648930" y="629267"/>
            <a:ext cx="9252154" cy="1016654"/>
          </a:xfrm>
        </p:spPr>
        <p:txBody>
          <a:bodyPr>
            <a:normAutofit/>
          </a:bodyPr>
          <a:lstStyle/>
          <a:p>
            <a:r>
              <a:rPr lang="en-US">
                <a:solidFill>
                  <a:srgbClr val="EBEBEB"/>
                </a:solidFill>
              </a:rPr>
              <a:t>More Resume Tips	</a:t>
            </a:r>
          </a:p>
        </p:txBody>
      </p:sp>
      <p:sp>
        <p:nvSpPr>
          <p:cNvPr id="13" name="Rectangle 12">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Freeform: Shape 14">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7FAD46C3-2265-205A-7CD8-231E8687064F}"/>
              </a:ext>
            </a:extLst>
          </p:cNvPr>
          <p:cNvGraphicFramePr>
            <a:graphicFrameLocks noGrp="1"/>
          </p:cNvGraphicFramePr>
          <p:nvPr>
            <p:ph idx="1"/>
            <p:extLst>
              <p:ext uri="{D42A27DB-BD31-4B8C-83A1-F6EECF244321}">
                <p14:modId xmlns:p14="http://schemas.microsoft.com/office/powerpoint/2010/main" val="2747671063"/>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783855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2" name="Rectangle 21">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6" name="Freeform: Shape 25">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ctrTitle"/>
          </p:nvPr>
        </p:nvSpPr>
        <p:spPr>
          <a:xfrm>
            <a:off x="1103312" y="452718"/>
            <a:ext cx="8947522" cy="1400530"/>
          </a:xfrm>
        </p:spPr>
        <p:txBody>
          <a:bodyPr vert="horz" lIns="91440" tIns="45720" rIns="91440" bIns="45720" rtlCol="0" anchor="ctr">
            <a:normAutofit/>
          </a:bodyPr>
          <a:lstStyle/>
          <a:p>
            <a:r>
              <a:rPr lang="en-US" sz="4200" b="0" i="0" kern="1200">
                <a:solidFill>
                  <a:srgbClr val="FFFFFF"/>
                </a:solidFill>
                <a:latin typeface="+mj-lt"/>
                <a:ea typeface="+mj-ea"/>
                <a:cs typeface="+mj-cs"/>
              </a:rPr>
              <a:t>Final Information</a:t>
            </a:r>
          </a:p>
        </p:txBody>
      </p:sp>
      <p:sp>
        <p:nvSpPr>
          <p:cNvPr id="3" name="Subtitle 2"/>
          <p:cNvSpPr>
            <a:spLocks noGrp="1"/>
          </p:cNvSpPr>
          <p:nvPr>
            <p:ph type="subTitle" idx="1"/>
          </p:nvPr>
        </p:nvSpPr>
        <p:spPr>
          <a:xfrm>
            <a:off x="1103312" y="2371830"/>
            <a:ext cx="10606088" cy="3876570"/>
          </a:xfrm>
        </p:spPr>
        <p:txBody>
          <a:bodyPr vert="horz" lIns="91440" tIns="45720" rIns="91440" bIns="45720" rtlCol="0">
            <a:normAutofit fontScale="85000" lnSpcReduction="20000"/>
          </a:bodyPr>
          <a:lstStyle/>
          <a:p>
            <a:r>
              <a:rPr lang="en-US" cap="none" dirty="0">
                <a:solidFill>
                  <a:schemeClr val="tx1"/>
                </a:solidFill>
              </a:rPr>
              <a:t>Internship application deadlines</a:t>
            </a:r>
          </a:p>
          <a:p>
            <a:r>
              <a:rPr lang="en-US" dirty="0">
                <a:solidFill>
                  <a:schemeClr val="tx1"/>
                </a:solidFill>
              </a:rPr>
              <a:t>Spring: November 1</a:t>
            </a:r>
          </a:p>
          <a:p>
            <a:r>
              <a:rPr lang="en-US" dirty="0">
                <a:solidFill>
                  <a:schemeClr val="tx1"/>
                </a:solidFill>
              </a:rPr>
              <a:t>Summer: April 15</a:t>
            </a:r>
          </a:p>
          <a:p>
            <a:r>
              <a:rPr lang="en-US">
                <a:solidFill>
                  <a:schemeClr val="tx1"/>
                </a:solidFill>
              </a:rPr>
              <a:t>Fall: </a:t>
            </a:r>
            <a:r>
              <a:rPr lang="en-US" dirty="0">
                <a:solidFill>
                  <a:schemeClr val="tx1"/>
                </a:solidFill>
              </a:rPr>
              <a:t>May 15</a:t>
            </a:r>
          </a:p>
          <a:p>
            <a:r>
              <a:rPr lang="en-US" cap="none" dirty="0">
                <a:solidFill>
                  <a:schemeClr val="tx1"/>
                </a:solidFill>
              </a:rPr>
              <a:t>All application materials and one-on-ones should be complete by these dates.</a:t>
            </a:r>
          </a:p>
          <a:p>
            <a:endParaRPr lang="en-US" cap="none" dirty="0">
              <a:solidFill>
                <a:schemeClr val="tx1"/>
              </a:solidFill>
            </a:endParaRPr>
          </a:p>
          <a:p>
            <a:r>
              <a:rPr lang="en-US" dirty="0">
                <a:solidFill>
                  <a:schemeClr val="tx1"/>
                </a:solidFill>
              </a:rPr>
              <a:t>Further Questions?</a:t>
            </a:r>
          </a:p>
          <a:p>
            <a:r>
              <a:rPr lang="en-US" dirty="0">
                <a:solidFill>
                  <a:schemeClr val="tx1"/>
                </a:solidFill>
              </a:rPr>
              <a:t>Contact: </a:t>
            </a:r>
          </a:p>
          <a:p>
            <a:pPr lvl="1" algn="l"/>
            <a:r>
              <a:rPr lang="en-US" sz="2000" dirty="0">
                <a:solidFill>
                  <a:schemeClr val="tx1"/>
                </a:solidFill>
              </a:rPr>
              <a:t>Katie Birger at katie.birger@umbc.edu </a:t>
            </a:r>
          </a:p>
          <a:p>
            <a:pPr lvl="1" algn="l"/>
            <a:r>
              <a:rPr lang="en-US" sz="2000" dirty="0">
                <a:solidFill>
                  <a:schemeClr val="tx1"/>
                </a:solidFill>
              </a:rPr>
              <a:t>or </a:t>
            </a:r>
          </a:p>
          <a:p>
            <a:r>
              <a:rPr lang="en-US" dirty="0">
                <a:solidFill>
                  <a:schemeClr val="tx1"/>
                </a:solidFill>
              </a:rPr>
              <a:t>	</a:t>
            </a:r>
            <a:r>
              <a:rPr lang="en-US" cap="none" dirty="0">
                <a:solidFill>
                  <a:schemeClr val="tx1"/>
                </a:solidFill>
              </a:rPr>
              <a:t>Melissa Cox at mrose4@umbc.edu</a:t>
            </a:r>
          </a:p>
          <a:p>
            <a:pPr>
              <a:buFont typeface="Wingdings 3" charset="2"/>
              <a:buChar char=""/>
            </a:pPr>
            <a:endParaRPr lang="en-US" cap="none" dirty="0">
              <a:solidFill>
                <a:schemeClr val="tx1"/>
              </a:solidFill>
            </a:endParaRPr>
          </a:p>
          <a:p>
            <a:pPr>
              <a:buFont typeface="Wingdings 3" charset="2"/>
              <a:buChar char=""/>
            </a:pPr>
            <a:endParaRPr lang="en-US" dirty="0">
              <a:solidFill>
                <a:schemeClr val="tx1"/>
              </a:solidFill>
            </a:endParaRPr>
          </a:p>
          <a:p>
            <a:pPr>
              <a:buFont typeface="Wingdings 3" charset="2"/>
              <a:buChar char=""/>
            </a:pPr>
            <a:endParaRPr lang="en-US" dirty="0">
              <a:solidFill>
                <a:schemeClr val="tx1"/>
              </a:solidFill>
            </a:endParaRPr>
          </a:p>
        </p:txBody>
      </p:sp>
    </p:spTree>
    <p:custDataLst>
      <p:tags r:id="rId1"/>
    </p:custDataLst>
    <p:extLst>
      <p:ext uri="{BB962C8B-B14F-4D97-AF65-F5344CB8AC3E}">
        <p14:creationId xmlns:p14="http://schemas.microsoft.com/office/powerpoint/2010/main" val="1917377897"/>
      </p:ext>
    </p:ext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1533</TotalTime>
  <Words>615</Words>
  <Application>Microsoft Office PowerPoint</Application>
  <PresentationFormat>Widescreen</PresentationFormat>
  <Paragraphs>67</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Century Gothic</vt:lpstr>
      <vt:lpstr>Wingdings</vt:lpstr>
      <vt:lpstr>Wingdings 3</vt:lpstr>
      <vt:lpstr>Ion</vt:lpstr>
      <vt:lpstr>Welcome to the PBHL Internship Orientation</vt:lpstr>
      <vt:lpstr>PowerPoint Presentation</vt:lpstr>
      <vt:lpstr>Types of Internships</vt:lpstr>
      <vt:lpstr>Calendar</vt:lpstr>
      <vt:lpstr>PowerPoint Presentation</vt:lpstr>
      <vt:lpstr> Resume Guidelines and Tips</vt:lpstr>
      <vt:lpstr>More Resume Tips </vt:lpstr>
      <vt:lpstr>Final Information</vt:lpstr>
    </vt:vector>
  </TitlesOfParts>
  <Company>DoIT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Meryl Damasiewicz</dc:creator>
  <cp:lastModifiedBy>Katie Birger</cp:lastModifiedBy>
  <cp:revision>28</cp:revision>
  <dcterms:created xsi:type="dcterms:W3CDTF">2019-10-06T13:12:20Z</dcterms:created>
  <dcterms:modified xsi:type="dcterms:W3CDTF">2025-02-05T17:01:22Z</dcterms:modified>
</cp:coreProperties>
</file>