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7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4DD2C-8021-405D-8AD4-BB69DE3F1689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AE66B-273F-443E-815D-BD7E1B7A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6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98A-8EC3-42E0-9EAC-5031CBF719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7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98A-8EC3-42E0-9EAC-5031CBF719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3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98A-8EC3-42E0-9EAC-5031CBF719D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4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98A-8EC3-42E0-9EAC-5031CBF719D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4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98A-8EC3-42E0-9EAC-5031CBF719D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6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98A-8EC3-42E0-9EAC-5031CBF719D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5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98A-8EC3-42E0-9EAC-5031CBF719D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80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298A-8EC3-42E0-9EAC-5031CBF719D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5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://www.quintcareers.com/action_skills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runipt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app.acuityscheduling.com/schedule.php?owner=1439628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hyperlink" Target="mailto:mcozar1@umbc.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unip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HAPP Internship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students enrolling in </a:t>
            </a:r>
            <a:r>
              <a:rPr lang="en-US" dirty="0" err="1" smtClean="0"/>
              <a:t>happ</a:t>
            </a:r>
            <a:r>
              <a:rPr lang="en-US" dirty="0" smtClean="0"/>
              <a:t> 470 in </a:t>
            </a:r>
            <a:r>
              <a:rPr lang="en-US" dirty="0" smtClean="0"/>
              <a:t>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7342"/>
          </a:xfrm>
        </p:spPr>
        <p:txBody>
          <a:bodyPr/>
          <a:lstStyle/>
          <a:p>
            <a:r>
              <a:rPr lang="en-US" sz="2400" dirty="0" smtClean="0"/>
              <a:t>Logging in to IPT: Enter UMBC email address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10185"/>
            <a:ext cx="10108325" cy="4938215"/>
          </a:xfrm>
        </p:spPr>
      </p:pic>
    </p:spTree>
    <p:extLst>
      <p:ext uri="{BB962C8B-B14F-4D97-AF65-F5344CB8AC3E}">
        <p14:creationId xmlns:p14="http://schemas.microsoft.com/office/powerpoint/2010/main" val="40391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719618"/>
            <a:ext cx="9404723" cy="1405718"/>
          </a:xfrm>
        </p:spPr>
        <p:txBody>
          <a:bodyPr/>
          <a:lstStyle/>
          <a:p>
            <a:r>
              <a:rPr lang="en-US" dirty="0" smtClean="0"/>
              <a:t>Please use your UMBC email and password for IPT!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75" y="2052638"/>
            <a:ext cx="8763625" cy="4195762"/>
          </a:xfrm>
        </p:spPr>
      </p:pic>
    </p:spTree>
    <p:extLst>
      <p:ext uri="{BB962C8B-B14F-4D97-AF65-F5344CB8AC3E}">
        <p14:creationId xmlns:p14="http://schemas.microsoft.com/office/powerpoint/2010/main" val="16399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 Homepage: Please click on Student Detail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219" y="1998046"/>
            <a:ext cx="8763625" cy="419576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008729" y="2483893"/>
            <a:ext cx="914400" cy="914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Complete Student Detail Page:</a:t>
            </a:r>
            <a:br>
              <a:rPr lang="en-US" sz="2800" dirty="0" smtClean="0"/>
            </a:br>
            <a:r>
              <a:rPr lang="en-US" sz="2800" dirty="0" smtClean="0"/>
              <a:t>No Pictures Please!</a:t>
            </a:r>
            <a:endParaRPr lang="en-US" sz="2800" dirty="0"/>
          </a:p>
        </p:txBody>
      </p:sp>
      <p:sp>
        <p:nvSpPr>
          <p:cNvPr id="7" name="AutoShape 4" descr="blob:https://www.alceasoftware.com/2c5232f0-6903-4f37-8d5c-9a82522f6c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05970"/>
            <a:ext cx="9259264" cy="48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SIS: Hit Save, Click Home, Then Go to My Forms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75" y="2052638"/>
            <a:ext cx="8763625" cy="41957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42197" y="3016155"/>
            <a:ext cx="928048" cy="573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 complete Student Information Sheet, click on “View”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457" y="2052638"/>
            <a:ext cx="9526137" cy="41957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73457" y="3603008"/>
            <a:ext cx="423080" cy="395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Complete the Student Information Sheet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937" y="1241945"/>
            <a:ext cx="6946712" cy="53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762000"/>
            <a:ext cx="7620000" cy="5410200"/>
          </a:xfrm>
        </p:spPr>
        <p:txBody>
          <a:bodyPr>
            <a:normAutofit/>
          </a:bodyPr>
          <a:lstStyle/>
          <a:p>
            <a:pPr lvl="0">
              <a:buClr>
                <a:srgbClr val="A9A57C"/>
              </a:buClr>
            </a:pPr>
            <a:endParaRPr lang="en-US" sz="2800" dirty="0">
              <a:solidFill>
                <a:srgbClr val="2F2B20"/>
              </a:solidFill>
            </a:endParaRPr>
          </a:p>
          <a:p>
            <a:pPr eaLnBrk="1" hangingPunct="1"/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620000" cy="5334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Resume Guidelines and Tips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762001"/>
            <a:ext cx="7924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primary purpose of the </a:t>
            </a:r>
            <a:r>
              <a:rPr lang="en-US" dirty="0" smtClean="0"/>
              <a:t>pre-internship </a:t>
            </a:r>
            <a:r>
              <a:rPr lang="en-US" dirty="0"/>
              <a:t>resume is for you to introduce yourself to potential future </a:t>
            </a:r>
            <a:r>
              <a:rPr lang="en-US" dirty="0" smtClean="0"/>
              <a:t>preceptors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Resumes must </a:t>
            </a:r>
            <a:r>
              <a:rPr lang="en-US" b="1" dirty="0"/>
              <a:t>be well-written and free of grammatical, punctuation, and </a:t>
            </a:r>
            <a:r>
              <a:rPr lang="en-US" b="1" dirty="0" smtClean="0"/>
              <a:t>spelling </a:t>
            </a:r>
            <a:r>
              <a:rPr lang="en-US" b="1" dirty="0"/>
              <a:t>errors</a:t>
            </a:r>
            <a:r>
              <a:rPr lang="en-US" dirty="0"/>
              <a:t>.  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Action </a:t>
            </a:r>
            <a:r>
              <a:rPr lang="en-US" dirty="0"/>
              <a:t>verbs are needed to describe work/volunteer experience. </a:t>
            </a:r>
            <a:r>
              <a:rPr lang="en-US" dirty="0" smtClean="0"/>
              <a:t>To locate action </a:t>
            </a:r>
            <a:r>
              <a:rPr lang="en-US" dirty="0"/>
              <a:t>verbs, please refer to the following link: </a:t>
            </a:r>
            <a:r>
              <a:rPr lang="en-US" u="sng" dirty="0">
                <a:hlinkClick r:id="rId4"/>
              </a:rPr>
              <a:t>http://www.quintcareers.com/action_skills.html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7519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Resume Tips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01003"/>
            <a:ext cx="8946541" cy="541816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average review is 15-30 seconds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Resume should be no longer than one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Margins should be no more than one inch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Do not use fancy fonts; fonts should be </a:t>
            </a:r>
            <a:r>
              <a:rPr lang="en-US" dirty="0" smtClean="0"/>
              <a:t>12 point if possible and preferably a serif font like Times New Roman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Use consistent formatting for headings and dates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Do not use sentence or paragraph formatting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Limit use of abbreviations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Do not lie, exaggerate or use clichés (i.e., “out of the box thinker”)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Put your actual </a:t>
            </a:r>
            <a:r>
              <a:rPr lang="en-US" dirty="0" smtClean="0"/>
              <a:t>GPA if 3.0 or greater only; </a:t>
            </a:r>
            <a:r>
              <a:rPr lang="en-US" dirty="0"/>
              <a:t>do not round 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Leave out </a:t>
            </a:r>
            <a:r>
              <a:rPr lang="en-US" dirty="0" smtClean="0"/>
              <a:t>personal information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Do not list references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 not include high school information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PROOFREAD </a:t>
            </a:r>
            <a:r>
              <a:rPr lang="en-US" dirty="0"/>
              <a:t>YOUR RESUME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3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91886"/>
            <a:ext cx="8001000" cy="85190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Getting Ready for the Internship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243787"/>
            <a:ext cx="815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Congratulations!  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are on your way to </a:t>
            </a:r>
            <a:r>
              <a:rPr lang="en-US" dirty="0" smtClean="0"/>
              <a:t>enrolling in HAPP 470!  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 smtClean="0"/>
              <a:t>presentation </a:t>
            </a:r>
            <a:r>
              <a:rPr lang="en-US" dirty="0"/>
              <a:t>contains all of the information that you will need to complete your online </a:t>
            </a:r>
            <a:r>
              <a:rPr lang="en-US" dirty="0" smtClean="0"/>
              <a:t>Student Information Sheet.  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At </a:t>
            </a:r>
            <a:r>
              <a:rPr lang="en-US" dirty="0" smtClean="0"/>
              <a:t>the conclusion of this session, please </a:t>
            </a:r>
            <a:r>
              <a:rPr lang="en-US" dirty="0"/>
              <a:t>go to the </a:t>
            </a:r>
            <a:r>
              <a:rPr lang="en-US" dirty="0" smtClean="0"/>
              <a:t>Internship Placement Tracking website at </a:t>
            </a:r>
            <a:r>
              <a:rPr lang="en-US" dirty="0" smtClean="0">
                <a:hlinkClick r:id="rId4"/>
              </a:rPr>
              <a:t>www.runipt.com</a:t>
            </a:r>
            <a:r>
              <a:rPr lang="en-US" dirty="0" smtClean="0"/>
              <a:t> to update your Student Detail page and Student Information Sheet – including your resume and letter of introduction. 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Login information will be forthcoming.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7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620000" cy="6096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Sample Resume Format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5717" y="1253252"/>
            <a:ext cx="5388580" cy="471088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2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7467600" cy="5638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This letter </a:t>
            </a:r>
            <a:r>
              <a:rPr lang="en-US" sz="1600" dirty="0"/>
              <a:t>introduces you to a potential </a:t>
            </a:r>
            <a:r>
              <a:rPr lang="en-US" sz="1600" dirty="0" smtClean="0"/>
              <a:t>preceptor </a:t>
            </a:r>
            <a:r>
              <a:rPr lang="en-US" sz="1600" dirty="0"/>
              <a:t>and is their first impression of you.  </a:t>
            </a: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This </a:t>
            </a:r>
            <a:r>
              <a:rPr lang="en-US" sz="1600" dirty="0"/>
              <a:t>letter allows you to </a:t>
            </a:r>
            <a:r>
              <a:rPr lang="en-US" sz="1600" dirty="0" smtClean="0"/>
              <a:t>write about your interests and skills s </a:t>
            </a:r>
            <a:r>
              <a:rPr lang="en-US" sz="1600" dirty="0"/>
              <a:t>and relate them to expertise needed in the </a:t>
            </a:r>
            <a:r>
              <a:rPr lang="en-US" sz="1600" dirty="0" smtClean="0"/>
              <a:t>field. </a:t>
            </a: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It </a:t>
            </a:r>
            <a:r>
              <a:rPr lang="en-US" sz="1600" dirty="0"/>
              <a:t>is important that the letter is well written as it provides a sample of your writing skills and shows the </a:t>
            </a:r>
            <a:r>
              <a:rPr lang="en-US" sz="1600" dirty="0" smtClean="0"/>
              <a:t>preceptor </a:t>
            </a:r>
            <a:r>
              <a:rPr lang="en-US" sz="1600" dirty="0"/>
              <a:t>that your are invested in demonstrating your interest and commitment to </a:t>
            </a:r>
            <a:r>
              <a:rPr lang="en-US" sz="1600" dirty="0" smtClean="0"/>
              <a:t>your field of study.</a:t>
            </a:r>
            <a:endParaRPr lang="en-US" sz="1600" b="1" u="sng" dirty="0"/>
          </a:p>
          <a:p>
            <a:pPr marL="114300" indent="0">
              <a:buClr>
                <a:srgbClr val="A9A57C"/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letter of introduction should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lvl="0">
              <a:buClr>
                <a:srgbClr val="A9A57C"/>
              </a:buClr>
            </a:pPr>
            <a:r>
              <a:rPr lang="en-US" sz="1600" dirty="0"/>
              <a:t>Be no more than one single spaced page</a:t>
            </a:r>
          </a:p>
          <a:p>
            <a:pPr lvl="0">
              <a:buClr>
                <a:srgbClr val="A9A57C"/>
              </a:buClr>
            </a:pPr>
            <a:r>
              <a:rPr lang="en-US" sz="1600" dirty="0"/>
              <a:t>Avoid redundancy and wordiness</a:t>
            </a:r>
          </a:p>
          <a:p>
            <a:pPr lvl="0">
              <a:buClr>
                <a:srgbClr val="A9A57C"/>
              </a:buClr>
            </a:pPr>
            <a:r>
              <a:rPr lang="en-US" sz="1600" dirty="0"/>
              <a:t>Use the same paper as your resume (in case you are asked to bring a paper copy to an interview)</a:t>
            </a:r>
          </a:p>
          <a:p>
            <a:pPr lvl="0">
              <a:buClr>
                <a:srgbClr val="A9A57C"/>
              </a:buClr>
            </a:pPr>
            <a:r>
              <a:rPr lang="en-US" sz="1600" b="1" dirty="0"/>
              <a:t>Not have any TYPOS</a:t>
            </a:r>
          </a:p>
          <a:p>
            <a:pPr lvl="0">
              <a:buClr>
                <a:srgbClr val="A9A57C"/>
              </a:buClr>
              <a:defRPr/>
            </a:pPr>
            <a:r>
              <a:rPr lang="en-US" sz="1600" dirty="0" smtClean="0"/>
              <a:t>Have your signature </a:t>
            </a:r>
            <a:r>
              <a:rPr lang="en-US" sz="1600" dirty="0"/>
              <a:t>in ink between your close and typed </a:t>
            </a:r>
            <a:r>
              <a:rPr lang="en-US" sz="1600" dirty="0" smtClean="0"/>
              <a:t>name (if using a paper copy).</a:t>
            </a:r>
            <a:endParaRPr lang="en-US" sz="1600" dirty="0"/>
          </a:p>
          <a:p>
            <a:pPr lvl="0">
              <a:buClr>
                <a:srgbClr val="A9A57C"/>
              </a:buClr>
            </a:pPr>
            <a:r>
              <a:rPr lang="en-US" sz="1600" dirty="0" smtClean="0"/>
              <a:t>Be PROOFREAD before submission</a:t>
            </a:r>
            <a:endParaRPr lang="en-US" sz="1600" dirty="0"/>
          </a:p>
          <a:p>
            <a:pPr marL="114300" indent="0">
              <a:buClr>
                <a:srgbClr val="A9A57C"/>
              </a:buClr>
              <a:buNone/>
            </a:pPr>
            <a:endParaRPr lang="en-US" sz="1600" dirty="0">
              <a:solidFill>
                <a:srgbClr val="2F2B2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715962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Letter of Introduction and Tips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774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41116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Letter of Introduction Template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199"/>
            <a:ext cx="7620000" cy="5831541"/>
          </a:xfrm>
        </p:spPr>
        <p:txBody>
          <a:bodyPr>
            <a:noAutofit/>
          </a:bodyPr>
          <a:lstStyle/>
          <a:p>
            <a:pPr marL="0" indent="0">
              <a:buClr>
                <a:srgbClr val="A9A57C"/>
              </a:buClr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Name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Complete Address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City, State Zip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" indent="-53975">
              <a:buClr>
                <a:srgbClr val="A9A57C"/>
              </a:buClr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 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A9A57C"/>
              </a:buClr>
              <a:buNone/>
            </a:pP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letter of introduction is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 designed to be used for your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sent directly to prospective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preceptors.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consider other resources for future cover letters.  Since you do not know where you will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accepted for an internship, broadly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your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field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 set. Keep your discussions concise!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Prospective Preceptor: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currently enrolled in the undergraduate Health Administration and Policy Program at University of Maryland, Baltimore County.  There are several areas of study in our program and the track that I have focused on is ____________ because ________________. I am hoping that the internship is, for me, a way to increase my competency through using the knowledge and skills that I have gathered while at UMBC so that I can learn firsthand what it is like to put theory into practice. I am excited to have the opportunity to put what I have learned to work.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in __________________ stems from ____________________, and as I have continued my education in this area, I have found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____________________________.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be honored to be able to expand on and practice the concepts, instruction, and principles that I have gathered through my academic career by completing an internship with your institution.  I look forward to enhancing and applying the skills I have learned, while attaining new ones. 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Enclosed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will find my resume.  I appreciate the time you have taken to consider me for a position with your agency, and look forward to meeting you soon.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Sincerely,</a:t>
            </a:r>
          </a:p>
          <a:p>
            <a:pPr marL="0" indent="0">
              <a:buNone/>
            </a:pPr>
            <a:r>
              <a:rPr lang="en-US" sz="1400" b="1" dirty="0" smtClean="0">
                <a:latin typeface="Freestyle Script" panose="030804020302050B0404" pitchFamily="66" charset="0"/>
                <a:cs typeface="Times New Roman" panose="02020603050405020304" pitchFamily="18" charset="0"/>
              </a:rPr>
              <a:t>Your signature</a:t>
            </a:r>
          </a:p>
          <a:p>
            <a:pPr marL="0" indent="0">
              <a:buNone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name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3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29618"/>
            <a:ext cx="8305800" cy="47812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800" dirty="0">
                <a:ea typeface="Times New Roman"/>
                <a:cs typeface="Arial"/>
              </a:rPr>
              <a:t> </a:t>
            </a:r>
            <a:endParaRPr lang="en-US" sz="1800" dirty="0"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dirty="0" smtClean="0">
                <a:ea typeface="Times New Roman"/>
                <a:cs typeface="Arial"/>
              </a:rPr>
              <a:t>Your </a:t>
            </a:r>
            <a:r>
              <a:rPr lang="en-US" dirty="0">
                <a:ea typeface="Times New Roman"/>
                <a:cs typeface="Arial"/>
              </a:rPr>
              <a:t>letter and resume are the most important parts of your </a:t>
            </a:r>
            <a:r>
              <a:rPr lang="en-US" dirty="0" smtClean="0">
                <a:ea typeface="Times New Roman"/>
                <a:cs typeface="Arial"/>
              </a:rPr>
              <a:t>package </a:t>
            </a:r>
            <a:r>
              <a:rPr lang="en-US" dirty="0">
                <a:ea typeface="Times New Roman"/>
                <a:cs typeface="Arial"/>
              </a:rPr>
              <a:t>and can affect whether an agency agrees to </a:t>
            </a:r>
            <a:r>
              <a:rPr lang="en-US" dirty="0" smtClean="0">
                <a:ea typeface="Times New Roman"/>
                <a:cs typeface="Arial"/>
              </a:rPr>
              <a:t>interview </a:t>
            </a:r>
            <a:r>
              <a:rPr lang="en-US" dirty="0">
                <a:ea typeface="Times New Roman"/>
                <a:cs typeface="Arial"/>
              </a:rPr>
              <a:t>you or not.  </a:t>
            </a:r>
            <a:endParaRPr lang="en-US" dirty="0" smtClean="0">
              <a:ea typeface="Times New Roman"/>
              <a:cs typeface="Arial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US" dirty="0">
              <a:ea typeface="Times New Roman"/>
              <a:cs typeface="Arial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dirty="0" smtClean="0">
                <a:ea typeface="Times New Roman"/>
                <a:cs typeface="Arial"/>
              </a:rPr>
              <a:t>Be prepared to discuss your letter and resume (and probably make corrections) during your meeting with me.</a:t>
            </a: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US" dirty="0">
              <a:ea typeface="Times New Roman"/>
              <a:cs typeface="Arial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dirty="0" smtClean="0">
                <a:ea typeface="Times New Roman"/>
                <a:cs typeface="Arial"/>
              </a:rPr>
              <a:t>To schedule an appointment, click </a:t>
            </a:r>
            <a:r>
              <a:rPr lang="en-US" dirty="0" smtClean="0">
                <a:ea typeface="Times New Roman"/>
                <a:cs typeface="Arial"/>
                <a:hlinkClick r:id="rId4"/>
              </a:rPr>
              <a:t>here</a:t>
            </a:r>
            <a:r>
              <a:rPr lang="en-US" dirty="0" smtClean="0">
                <a:ea typeface="Times New Roman"/>
                <a:cs typeface="Arial"/>
              </a:rPr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800" dirty="0">
                <a:ea typeface="Times New Roman"/>
                <a:cs typeface="Arial"/>
              </a:rPr>
              <a:t> </a:t>
            </a:r>
            <a:endParaRPr lang="en-US" sz="1800" dirty="0">
              <a:ea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152400"/>
            <a:ext cx="767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Resume and 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Letter of Introduction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2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7543800" cy="685800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Final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575" y="1295400"/>
            <a:ext cx="8610600" cy="4953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All required documents must be complete and submitted by </a:t>
            </a:r>
            <a:r>
              <a:rPr lang="en-US" sz="3000" dirty="0" smtClean="0">
                <a:solidFill>
                  <a:schemeClr val="tx1"/>
                </a:solidFill>
              </a:rPr>
              <a:t>NOVEMBER 1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for </a:t>
            </a:r>
            <a:r>
              <a:rPr lang="en-US" sz="3000" dirty="0" err="1" smtClean="0">
                <a:solidFill>
                  <a:schemeClr val="tx1"/>
                </a:solidFill>
              </a:rPr>
              <a:t>sPRING</a:t>
            </a:r>
            <a:r>
              <a:rPr lang="en-US" sz="3000" dirty="0" smtClean="0">
                <a:solidFill>
                  <a:schemeClr val="tx1"/>
                </a:solidFill>
              </a:rPr>
              <a:t> 2020.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Late submissions will not be considered until all on-time submissions have been finalized. </a:t>
            </a:r>
          </a:p>
          <a:p>
            <a:r>
              <a:rPr lang="en-US" sz="3000" b="1" dirty="0" smtClean="0">
                <a:solidFill>
                  <a:srgbClr val="000000"/>
                </a:solidFill>
              </a:rPr>
              <a:t>Further </a:t>
            </a:r>
            <a:r>
              <a:rPr lang="en-US" sz="3000" b="1" dirty="0">
                <a:solidFill>
                  <a:srgbClr val="000000"/>
                </a:solidFill>
              </a:rPr>
              <a:t>Questions?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ea typeface="Times New Roman"/>
                <a:cs typeface="Arial"/>
              </a:rPr>
              <a:t>Contact: </a:t>
            </a:r>
            <a:endParaRPr lang="en-US" sz="3000" dirty="0" smtClean="0">
              <a:solidFill>
                <a:schemeClr val="tx1"/>
              </a:solidFill>
              <a:ea typeface="Times New Roman"/>
              <a:cs typeface="Arial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ea typeface="Times New Roman"/>
                <a:cs typeface="Arial"/>
              </a:rPr>
              <a:t>Professor </a:t>
            </a:r>
            <a:r>
              <a:rPr lang="en-US" sz="2500" dirty="0" smtClean="0">
                <a:solidFill>
                  <a:schemeClr val="tx1"/>
                </a:solidFill>
                <a:ea typeface="Times New Roman"/>
                <a:cs typeface="Arial"/>
              </a:rPr>
              <a:t>Meryl </a:t>
            </a:r>
            <a:r>
              <a:rPr lang="en-US" sz="2500" dirty="0" err="1" smtClean="0">
                <a:solidFill>
                  <a:schemeClr val="tx1"/>
                </a:solidFill>
                <a:ea typeface="Times New Roman"/>
                <a:cs typeface="Arial"/>
              </a:rPr>
              <a:t>Cozart</a:t>
            </a:r>
            <a:r>
              <a:rPr lang="en-US" sz="2500" dirty="0" smtClean="0">
                <a:solidFill>
                  <a:schemeClr val="tx1"/>
                </a:solidFill>
                <a:ea typeface="Times New Roman"/>
                <a:cs typeface="Arial"/>
              </a:rPr>
              <a:t> at 410-455-2060 or </a:t>
            </a:r>
            <a:r>
              <a:rPr lang="en-US" sz="2500" dirty="0" smtClean="0">
                <a:solidFill>
                  <a:schemeClr val="tx1"/>
                </a:solidFill>
                <a:ea typeface="Times New Roman"/>
                <a:cs typeface="Arial"/>
                <a:hlinkClick r:id="rId4"/>
              </a:rPr>
              <a:t>mcozar1@umbc.edu</a:t>
            </a:r>
            <a:r>
              <a:rPr lang="en-US" sz="2500" dirty="0" smtClean="0">
                <a:solidFill>
                  <a:schemeClr val="tx1"/>
                </a:solidFill>
                <a:ea typeface="Times New Roman"/>
                <a:cs typeface="Arial"/>
              </a:rPr>
              <a:t> or </a:t>
            </a:r>
          </a:p>
          <a:p>
            <a:r>
              <a:rPr lang="en-US" sz="3200" dirty="0" smtClean="0">
                <a:solidFill>
                  <a:schemeClr val="tx1"/>
                </a:solidFill>
                <a:ea typeface="Times New Roman"/>
                <a:cs typeface="Arial"/>
              </a:rPr>
              <a:t>	</a:t>
            </a:r>
            <a:r>
              <a:rPr lang="en-US" sz="3200" dirty="0">
                <a:solidFill>
                  <a:schemeClr val="tx1"/>
                </a:solidFill>
                <a:ea typeface="Times New Roman"/>
                <a:cs typeface="Arial"/>
              </a:rPr>
              <a:t>	 </a:t>
            </a:r>
            <a:r>
              <a:rPr lang="en-US" sz="3200" dirty="0" smtClean="0">
                <a:solidFill>
                  <a:schemeClr val="tx1"/>
                </a:solidFill>
                <a:ea typeface="Times New Roman"/>
                <a:cs typeface="Arial"/>
              </a:rPr>
              <a:t>        </a:t>
            </a:r>
            <a:r>
              <a:rPr lang="en-US" sz="2500" cap="none" dirty="0" smtClean="0">
                <a:solidFill>
                  <a:schemeClr val="tx1"/>
                </a:solidFill>
                <a:ea typeface="Times New Roman"/>
                <a:cs typeface="Arial"/>
              </a:rPr>
              <a:t>Melissa Cox at mrose4@umbc.edu</a:t>
            </a:r>
            <a:endParaRPr lang="en-US" sz="2500" cap="none" dirty="0">
              <a:solidFill>
                <a:schemeClr val="tx1"/>
              </a:solidFill>
              <a:ea typeface="Times New Roman"/>
              <a:cs typeface="Arial"/>
            </a:endParaRPr>
          </a:p>
          <a:p>
            <a:endParaRPr lang="en-US" sz="3200" b="1" i="1" cap="none" dirty="0">
              <a:solidFill>
                <a:schemeClr val="tx1"/>
              </a:solidFill>
            </a:endParaRPr>
          </a:p>
          <a:p>
            <a:endParaRPr lang="en-US" sz="3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3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832514"/>
            <a:ext cx="8946541" cy="5415886"/>
          </a:xfrm>
        </p:spPr>
        <p:txBody>
          <a:bodyPr>
            <a:normAutofit/>
          </a:bodyPr>
          <a:lstStyle/>
          <a:p>
            <a:pPr marL="114300">
              <a:lnSpc>
                <a:spcPct val="200000"/>
              </a:lnSpc>
            </a:pPr>
            <a:r>
              <a:rPr lang="en-US" b="1" dirty="0"/>
              <a:t>Please Note: </a:t>
            </a:r>
            <a:r>
              <a:rPr lang="en-US" u="sng" dirty="0"/>
              <a:t>Only complete packages will be processed</a:t>
            </a:r>
            <a:r>
              <a:rPr lang="en-US" dirty="0"/>
              <a:t>.  Please make sure that you are eligible for HAPP 470 and that your online information is complete by using the checklist below:</a:t>
            </a:r>
          </a:p>
          <a:p>
            <a:pPr marL="114300"/>
            <a:endParaRPr lang="en-US" dirty="0"/>
          </a:p>
          <a:p>
            <a:pPr marL="114300"/>
            <a:r>
              <a:rPr lang="en-US" dirty="0"/>
              <a:t>_____ Student Detail Page (do not include a picture)</a:t>
            </a:r>
          </a:p>
          <a:p>
            <a:pPr marL="0" indent="0">
              <a:buNone/>
            </a:pPr>
            <a:r>
              <a:rPr lang="en-US" dirty="0"/>
              <a:t>	 </a:t>
            </a:r>
          </a:p>
          <a:p>
            <a:pPr marL="114300"/>
            <a:r>
              <a:rPr lang="en-US" dirty="0"/>
              <a:t>_____ Student Information Sheet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114300"/>
            <a:r>
              <a:rPr lang="en-US" dirty="0"/>
              <a:t>_____ Current Approved Resume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114300"/>
            <a:r>
              <a:rPr lang="en-US" dirty="0"/>
              <a:t>_____ Letter of Introduction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6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727" y="48491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-100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Internship Process – Timeline for </a:t>
            </a:r>
            <a:r>
              <a:rPr lang="en-US" sz="2400" spc="-100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Spring 2020</a:t>
            </a: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0556" y="1254351"/>
            <a:ext cx="7714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254350"/>
            <a:ext cx="7620000" cy="529885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Mid-October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300" dirty="0" smtClean="0"/>
              <a:t>The </a:t>
            </a:r>
            <a:r>
              <a:rPr lang="en-US" sz="2300" dirty="0"/>
              <a:t>Internship Coordinator meets with interested rising seniors and seniors who are planning to enroll in HAPP </a:t>
            </a:r>
            <a:r>
              <a:rPr lang="en-US" sz="2300" dirty="0" smtClean="0"/>
              <a:t>470 </a:t>
            </a:r>
            <a:r>
              <a:rPr lang="en-US" sz="2300" dirty="0"/>
              <a:t>in the Spring semester via posted Internship Orientation sessions. During these sessions, students learn the steps in the </a:t>
            </a:r>
            <a:r>
              <a:rPr lang="en-US" sz="2300" dirty="0" smtClean="0"/>
              <a:t>internship </a:t>
            </a:r>
            <a:r>
              <a:rPr lang="en-US" sz="2300" dirty="0"/>
              <a:t>process, receive instructions, and learn about the requirements of the internship course. Attendance at one of the sessions is required for enrollment in the internship course.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Mid- to Late October </a:t>
            </a:r>
          </a:p>
          <a:p>
            <a:pPr marL="341313" indent="-227013">
              <a:buNone/>
            </a:pPr>
            <a:r>
              <a:rPr lang="en-US" sz="2300" dirty="0" smtClean="0"/>
              <a:t>	Following receipt of login information, students </a:t>
            </a:r>
            <a:r>
              <a:rPr lang="en-US" sz="2300" dirty="0"/>
              <a:t>complete </a:t>
            </a:r>
            <a:r>
              <a:rPr lang="en-US" sz="2300" dirty="0" smtClean="0"/>
              <a:t>the Student Information sheet, draft a resume, and </a:t>
            </a:r>
            <a:r>
              <a:rPr lang="en-US" sz="2300" dirty="0" smtClean="0"/>
              <a:t> draft </a:t>
            </a:r>
            <a:r>
              <a:rPr lang="en-US" sz="2300" dirty="0" smtClean="0"/>
              <a:t>a letter of introduction.</a:t>
            </a:r>
          </a:p>
          <a:p>
            <a:r>
              <a:rPr lang="en-US" sz="2300" dirty="0" smtClean="0"/>
              <a:t>Materials must be submitted by </a:t>
            </a:r>
            <a:r>
              <a:rPr lang="en-US" sz="2300" dirty="0" smtClean="0"/>
              <a:t>November 1. </a:t>
            </a:r>
            <a:r>
              <a:rPr lang="en-US" sz="2300" dirty="0" smtClean="0"/>
              <a:t>Failure to submit a complete package may result in a delay in enrollment in HAPP 470. </a:t>
            </a:r>
            <a:r>
              <a:rPr lang="en-US" sz="2400" dirty="0" smtClean="0"/>
              <a:t> </a:t>
            </a:r>
            <a:endParaRPr lang="en-US" sz="2400" dirty="0"/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Mid-October to Mid-November</a:t>
            </a:r>
            <a:endParaRPr lang="en-US" sz="2900" dirty="0">
              <a:solidFill>
                <a:srgbClr val="FF0000"/>
              </a:solidFill>
            </a:endParaRPr>
          </a:p>
          <a:p>
            <a:r>
              <a:rPr lang="en-US" sz="2300" dirty="0" smtClean="0"/>
              <a:t>Students’ materials are reviewed for enrollment eligibility.  </a:t>
            </a:r>
            <a:endParaRPr lang="en-US" sz="2300" dirty="0"/>
          </a:p>
          <a:p>
            <a:r>
              <a:rPr lang="en-US" sz="2300" dirty="0"/>
              <a:t>Students meet individually with the Internship Coordinator to review their applications, discuss interests and learning needs, and identify possible internship sites. Student interests will be considered and there will be a significant attempt to match students with desired and appropriate </a:t>
            </a:r>
            <a:r>
              <a:rPr lang="en-US" sz="2300" dirty="0" smtClean="0"/>
              <a:t>settings.</a:t>
            </a:r>
            <a:endParaRPr lang="en-US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4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4196"/>
          </a:xfrm>
        </p:spPr>
        <p:txBody>
          <a:bodyPr/>
          <a:lstStyle/>
          <a:p>
            <a:r>
              <a:rPr lang="en-US" sz="4000" spc="-100" dirty="0">
                <a:solidFill>
                  <a:srgbClr val="FF0000"/>
                </a:solidFill>
                <a:latin typeface="Century Gothic" panose="020B0502020202020204" pitchFamily="34" charset="0"/>
              </a:rPr>
              <a:t>Internship Process </a:t>
            </a:r>
            <a:r>
              <a:rPr lang="en-US" sz="4000" spc="-1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– Timeline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67097"/>
            <a:ext cx="8946541" cy="49813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smtClean="0"/>
              <a:t> </a:t>
            </a:r>
            <a:r>
              <a:rPr lang="en-US" sz="8000" dirty="0" smtClean="0">
                <a:solidFill>
                  <a:srgbClr val="FF0000"/>
                </a:solidFill>
              </a:rPr>
              <a:t>Mid-October – Mid-December</a:t>
            </a:r>
            <a:endParaRPr lang="en-US" sz="8000" dirty="0" smtClean="0">
              <a:solidFill>
                <a:srgbClr val="FF0000"/>
              </a:solidFill>
            </a:endParaRPr>
          </a:p>
          <a:p>
            <a:r>
              <a:rPr lang="en-US" sz="6400" dirty="0" smtClean="0">
                <a:latin typeface="+mn-lt"/>
              </a:rPr>
              <a:t>Students </a:t>
            </a:r>
            <a:r>
              <a:rPr lang="en-US" sz="6400" dirty="0">
                <a:latin typeface="+mn-lt"/>
              </a:rPr>
              <a:t>are </a:t>
            </a:r>
            <a:r>
              <a:rPr lang="en-US" sz="6400" dirty="0" smtClean="0">
                <a:latin typeface="+mn-lt"/>
              </a:rPr>
              <a:t>provided with recommendations for potential</a:t>
            </a:r>
            <a:r>
              <a:rPr lang="en-US" sz="6400" dirty="0">
                <a:latin typeface="+mn-lt"/>
              </a:rPr>
              <a:t>  internship sites</a:t>
            </a:r>
            <a:r>
              <a:rPr lang="en-US" sz="6400" dirty="0" smtClean="0">
                <a:latin typeface="+mn-lt"/>
              </a:rPr>
              <a:t>.</a:t>
            </a:r>
          </a:p>
          <a:p>
            <a:pPr lvl="1"/>
            <a:r>
              <a:rPr lang="en-US" sz="6200" dirty="0" smtClean="0">
                <a:latin typeface="+mn-lt"/>
              </a:rPr>
              <a:t>Internship Coordinator generally contacts the sites and communicates with preceptors and students. Students may be asked to contact certain sites.</a:t>
            </a:r>
            <a:endParaRPr lang="en-US" sz="6200" dirty="0">
              <a:latin typeface="+mn-lt"/>
            </a:endParaRPr>
          </a:p>
          <a:p>
            <a:pPr lvl="0"/>
            <a:r>
              <a:rPr lang="en-US" sz="6400" dirty="0" smtClean="0">
                <a:latin typeface="+mn-lt"/>
              </a:rPr>
              <a:t>Prospective </a:t>
            </a:r>
            <a:r>
              <a:rPr lang="en-US" sz="6400" dirty="0">
                <a:latin typeface="+mn-lt"/>
              </a:rPr>
              <a:t>preceptors are simultaneously sent letters via email informing them of the student(s) being </a:t>
            </a:r>
            <a:r>
              <a:rPr lang="en-US" sz="6400" dirty="0" smtClean="0">
                <a:latin typeface="+mn-lt"/>
              </a:rPr>
              <a:t>recommended.</a:t>
            </a:r>
            <a:r>
              <a:rPr lang="en-US" sz="6400" dirty="0">
                <a:latin typeface="+mn-lt"/>
              </a:rPr>
              <a:t>  The preceptor is also sent a copy of the potential student’s </a:t>
            </a:r>
            <a:r>
              <a:rPr lang="en-US" sz="6400" dirty="0" smtClean="0">
                <a:latin typeface="+mn-lt"/>
              </a:rPr>
              <a:t>resume and </a:t>
            </a:r>
            <a:r>
              <a:rPr lang="en-US" sz="6400" dirty="0">
                <a:latin typeface="+mn-lt"/>
              </a:rPr>
              <a:t>the student’s </a:t>
            </a:r>
            <a:r>
              <a:rPr lang="en-US" sz="6400" dirty="0" smtClean="0">
                <a:latin typeface="+mn-lt"/>
              </a:rPr>
              <a:t>letter of introduction.</a:t>
            </a:r>
            <a:endParaRPr lang="en-US" sz="6400" dirty="0">
              <a:latin typeface="+mn-lt"/>
            </a:endParaRPr>
          </a:p>
          <a:p>
            <a:pPr lvl="0"/>
            <a:r>
              <a:rPr lang="en-US" sz="6400" dirty="0">
                <a:latin typeface="+mn-lt"/>
              </a:rPr>
              <a:t>Interviews occur to provide students and preceptors the opportu­ni­ty to meet, discuss the kinds of assignments and learning experiences offered by the agency, and to clarify expectations.</a:t>
            </a:r>
          </a:p>
          <a:p>
            <a:pPr lvl="1"/>
            <a:r>
              <a:rPr lang="en-US" sz="6400" dirty="0">
                <a:latin typeface="+mn-lt"/>
              </a:rPr>
              <a:t>After the interview, the </a:t>
            </a:r>
            <a:r>
              <a:rPr lang="en-US" sz="6400" dirty="0" smtClean="0">
                <a:latin typeface="+mn-lt"/>
              </a:rPr>
              <a:t>student should contact the Internship Coordinator to share thoughts about the experience. The student should also send a thank you to the prospective preceptor. Students </a:t>
            </a:r>
            <a:r>
              <a:rPr lang="en-US" sz="6400" dirty="0">
                <a:latin typeface="+mn-lt"/>
              </a:rPr>
              <a:t>are also encouraged to contact the Internship Coordinator after the inter­view if they have any problems or reser­vations regarding </a:t>
            </a:r>
            <a:r>
              <a:rPr lang="en-US" sz="6400" dirty="0" smtClean="0">
                <a:latin typeface="+mn-lt"/>
              </a:rPr>
              <a:t>the potential </a:t>
            </a:r>
            <a:r>
              <a:rPr lang="en-US" sz="6400" dirty="0">
                <a:latin typeface="+mn-lt"/>
              </a:rPr>
              <a:t>internship site</a:t>
            </a:r>
            <a:r>
              <a:rPr lang="en-US" sz="6400" dirty="0" smtClean="0">
                <a:latin typeface="+mn-lt"/>
              </a:rPr>
              <a:t>.</a:t>
            </a:r>
          </a:p>
          <a:p>
            <a:pPr lvl="0"/>
            <a:r>
              <a:rPr lang="en-US" sz="6400" dirty="0" smtClean="0">
                <a:latin typeface="+mn-lt"/>
              </a:rPr>
              <a:t>The </a:t>
            </a:r>
            <a:r>
              <a:rPr lang="en-US" sz="6400" dirty="0">
                <a:latin typeface="+mn-lt"/>
              </a:rPr>
              <a:t>Internship Coordinator may also request that the preceptor, as a representative of the internship site, completes the Internship Contract.</a:t>
            </a:r>
          </a:p>
          <a:p>
            <a:pPr lvl="0"/>
            <a:r>
              <a:rPr lang="en-US" sz="6400" dirty="0">
                <a:latin typeface="+mn-lt"/>
              </a:rPr>
              <a:t>All internships are required to be 208 hours and to be in accordance with start and end of semester dates</a:t>
            </a:r>
            <a:r>
              <a:rPr lang="en-US" sz="6400" dirty="0" smtClean="0">
                <a:latin typeface="+mn-lt"/>
              </a:rPr>
              <a:t>.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Timeline for </a:t>
            </a:r>
            <a:r>
              <a:rPr lang="en-US" dirty="0" smtClean="0">
                <a:solidFill>
                  <a:srgbClr val="FF0000"/>
                </a:solidFill>
              </a:rPr>
              <a:t>Spring 2020 Internships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work on documentation – through </a:t>
            </a:r>
            <a:r>
              <a:rPr lang="en-US" dirty="0" smtClean="0"/>
              <a:t>late October</a:t>
            </a:r>
            <a:endParaRPr lang="en-US" dirty="0" smtClean="0"/>
          </a:p>
          <a:p>
            <a:pPr lvl="1"/>
            <a:r>
              <a:rPr lang="en-US" dirty="0" smtClean="0"/>
              <a:t>All documentation is due </a:t>
            </a:r>
            <a:r>
              <a:rPr lang="en-US" dirty="0" smtClean="0"/>
              <a:t>November 1</a:t>
            </a:r>
            <a:endParaRPr lang="en-US" dirty="0" smtClean="0"/>
          </a:p>
          <a:p>
            <a:r>
              <a:rPr lang="en-US" dirty="0" smtClean="0"/>
              <a:t>Materials are reviewed – </a:t>
            </a:r>
            <a:r>
              <a:rPr lang="en-US" dirty="0" smtClean="0"/>
              <a:t>through mid November</a:t>
            </a:r>
            <a:endParaRPr lang="en-US" dirty="0" smtClean="0"/>
          </a:p>
          <a:p>
            <a:r>
              <a:rPr lang="en-US" dirty="0" smtClean="0"/>
              <a:t>Students meet with Internship Coordinator – </a:t>
            </a:r>
            <a:r>
              <a:rPr lang="en-US" dirty="0" smtClean="0"/>
              <a:t>through mid-November</a:t>
            </a:r>
            <a:endParaRPr lang="en-US" dirty="0" smtClean="0"/>
          </a:p>
          <a:p>
            <a:r>
              <a:rPr lang="en-US" dirty="0" smtClean="0"/>
              <a:t>Interviews and meetings with Preceptors – </a:t>
            </a:r>
            <a:r>
              <a:rPr lang="en-US" dirty="0" smtClean="0"/>
              <a:t>mid-October </a:t>
            </a:r>
            <a:r>
              <a:rPr lang="en-US" dirty="0" smtClean="0"/>
              <a:t>through </a:t>
            </a:r>
            <a:r>
              <a:rPr lang="en-US" dirty="0" smtClean="0"/>
              <a:t>mid-December</a:t>
            </a:r>
            <a:endParaRPr lang="en-US" dirty="0" smtClean="0"/>
          </a:p>
          <a:p>
            <a:r>
              <a:rPr lang="en-US" dirty="0" smtClean="0"/>
              <a:t>Students and Preceptors finalize the internship plan – through </a:t>
            </a:r>
            <a:r>
              <a:rPr lang="en-US" dirty="0" smtClean="0"/>
              <a:t>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sites have asked for interns who can work the legislative session which begins in January and lasts through mid-April (an ongoing April 10). Do not request these sites if you cannot begin your internship in January. </a:t>
            </a:r>
            <a:endParaRPr lang="en-US" dirty="0"/>
          </a:p>
          <a:p>
            <a:r>
              <a:rPr lang="en-US" dirty="0" smtClean="0"/>
              <a:t>Other sites would prefer an early January start date for other reasons. This can be discussed during our one-on-one meetings if you are interested in those sites.</a:t>
            </a:r>
          </a:p>
          <a:p>
            <a:r>
              <a:rPr lang="en-US" dirty="0" smtClean="0"/>
              <a:t>You will not have to register for January (so no extra tuition payment) if you are interested in any of these sites.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9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Calendar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76200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Approximately 16 </a:t>
            </a:r>
            <a:r>
              <a:rPr lang="en-US" sz="2600" dirty="0"/>
              <a:t>hours per week for a total of </a:t>
            </a:r>
            <a:r>
              <a:rPr lang="en-US" sz="2600" dirty="0" smtClean="0"/>
              <a:t>208 hours during the semester. </a:t>
            </a:r>
            <a:r>
              <a:rPr lang="en-US" sz="2600" dirty="0" smtClean="0"/>
              <a:t>Schedules </a:t>
            </a:r>
            <a:r>
              <a:rPr lang="en-US" sz="2600" dirty="0" smtClean="0"/>
              <a:t>are negotiated with the </a:t>
            </a:r>
            <a:r>
              <a:rPr lang="en-US" sz="2600" dirty="0" smtClean="0"/>
              <a:t>preceptor</a:t>
            </a:r>
            <a:r>
              <a:rPr lang="en-US" sz="2600" dirty="0"/>
              <a:t> </a:t>
            </a:r>
            <a:r>
              <a:rPr lang="en-US" sz="2600" dirty="0" smtClean="0"/>
              <a:t>around your other coursework.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Hours do not begin until the first day onsite and during the semester of enrollment.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Hours are not earned if the agency is closed (snow days, holidays, etc.).</a:t>
            </a:r>
          </a:p>
          <a:p>
            <a:r>
              <a:rPr lang="en-US" sz="2600" dirty="0"/>
              <a:t>All students are required to remain </a:t>
            </a:r>
            <a:r>
              <a:rPr lang="en-US" sz="2600" dirty="0" smtClean="0"/>
              <a:t>at their internship site throughout the entire semester.</a:t>
            </a:r>
            <a:endParaRPr lang="en-US" sz="2600" dirty="0"/>
          </a:p>
          <a:p>
            <a:pPr>
              <a:lnSpc>
                <a:spcPct val="90000"/>
              </a:lnSpc>
              <a:tabLst>
                <a:tab pos="5205413" algn="l"/>
                <a:tab pos="8001000" algn="l"/>
              </a:tabLst>
            </a:pPr>
            <a:r>
              <a:rPr lang="en-US" sz="2600" dirty="0" smtClean="0"/>
              <a:t>Even </a:t>
            </a:r>
            <a:r>
              <a:rPr lang="en-US" sz="2600" dirty="0"/>
              <a:t>if hours are complete, students must work at the agency until the last day </a:t>
            </a:r>
            <a:r>
              <a:rPr lang="en-US" sz="2600" dirty="0" smtClean="0"/>
              <a:t>of the semester.</a:t>
            </a:r>
            <a:endParaRPr lang="en-US" sz="2600" dirty="0"/>
          </a:p>
          <a:p>
            <a:pPr>
              <a:lnSpc>
                <a:spcPct val="90000"/>
              </a:lnSpc>
              <a:tabLst>
                <a:tab pos="5205413" algn="l"/>
                <a:tab pos="800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0298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Logging on to IPT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Go to </a:t>
            </a:r>
            <a:r>
              <a:rPr lang="en-US" sz="2000" dirty="0" smtClean="0">
                <a:hlinkClick r:id="rId2"/>
              </a:rPr>
              <a:t>www.runipt.com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	Click on Forgot Your Username or Password?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1774209"/>
            <a:ext cx="11450472" cy="4844956"/>
          </a:xfrm>
        </p:spPr>
      </p:pic>
    </p:spTree>
    <p:extLst>
      <p:ext uri="{BB962C8B-B14F-4D97-AF65-F5344CB8AC3E}">
        <p14:creationId xmlns:p14="http://schemas.microsoft.com/office/powerpoint/2010/main" val="28776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439</TotalTime>
  <Words>937</Words>
  <Application>Microsoft Office PowerPoint</Application>
  <PresentationFormat>Widescreen</PresentationFormat>
  <Paragraphs>141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Freestyle Script</vt:lpstr>
      <vt:lpstr>Times New Roman</vt:lpstr>
      <vt:lpstr>Wingdings</vt:lpstr>
      <vt:lpstr>Wingdings 3</vt:lpstr>
      <vt:lpstr>Ion</vt:lpstr>
      <vt:lpstr>Welcome to the HAPP Internship Orientation</vt:lpstr>
      <vt:lpstr>Getting Ready for the Internship</vt:lpstr>
      <vt:lpstr>PowerPoint Presentation</vt:lpstr>
      <vt:lpstr>PowerPoint Presentation</vt:lpstr>
      <vt:lpstr>Internship Process – Timeline (cont.)</vt:lpstr>
      <vt:lpstr>Timeline for Spring 2020 Internships</vt:lpstr>
      <vt:lpstr>Exceptions</vt:lpstr>
      <vt:lpstr>Calendar</vt:lpstr>
      <vt:lpstr>Logging on to IPT  Go to www.runipt.com   Click on Forgot Your Username or Password?</vt:lpstr>
      <vt:lpstr>Logging in to IPT: Enter UMBC email address</vt:lpstr>
      <vt:lpstr>Please use your UMBC email and password for IPT!</vt:lpstr>
      <vt:lpstr>Logging in</vt:lpstr>
      <vt:lpstr>IPT Homepage: Please click on Student Detail</vt:lpstr>
      <vt:lpstr>Complete Student Detail Page: No Pictures Please!</vt:lpstr>
      <vt:lpstr>Completing SIS: Hit Save, Click Home, Then Go to My Forms</vt:lpstr>
      <vt:lpstr>To complete Student Information Sheet, click on “View”</vt:lpstr>
      <vt:lpstr>Complete the Student Information Sheet</vt:lpstr>
      <vt:lpstr>Resume Guidelines and Tips</vt:lpstr>
      <vt:lpstr>More Resume Tips </vt:lpstr>
      <vt:lpstr>Sample Resume Format</vt:lpstr>
      <vt:lpstr>Letter of Introduction and Tips</vt:lpstr>
      <vt:lpstr>Letter of Introduction Template</vt:lpstr>
      <vt:lpstr>PowerPoint Presentation</vt:lpstr>
      <vt:lpstr>Final Information</vt:lpstr>
    </vt:vector>
  </TitlesOfParts>
  <Company>DoIT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Meryl Damasiewicz</dc:creator>
  <cp:lastModifiedBy>Meryl Damasiewicz</cp:lastModifiedBy>
  <cp:revision>8</cp:revision>
  <dcterms:created xsi:type="dcterms:W3CDTF">2019-10-06T13:12:20Z</dcterms:created>
  <dcterms:modified xsi:type="dcterms:W3CDTF">2019-10-06T20:31:58Z</dcterms:modified>
</cp:coreProperties>
</file>